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2"/>
  </p:notesMasterIdLst>
  <p:sldIdLst>
    <p:sldId id="260" r:id="rId2"/>
    <p:sldId id="280" r:id="rId3"/>
    <p:sldId id="273" r:id="rId4"/>
    <p:sldId id="275" r:id="rId5"/>
    <p:sldId id="277" r:id="rId6"/>
    <p:sldId id="282" r:id="rId7"/>
    <p:sldId id="279" r:id="rId8"/>
    <p:sldId id="285" r:id="rId9"/>
    <p:sldId id="287" r:id="rId10"/>
    <p:sldId id="291" r:id="rId11"/>
    <p:sldId id="293" r:id="rId12"/>
    <p:sldId id="295" r:id="rId13"/>
    <p:sldId id="297" r:id="rId14"/>
    <p:sldId id="299" r:id="rId15"/>
    <p:sldId id="300" r:id="rId16"/>
    <p:sldId id="301" r:id="rId17"/>
    <p:sldId id="302" r:id="rId18"/>
    <p:sldId id="310" r:id="rId19"/>
    <p:sldId id="307" r:id="rId20"/>
    <p:sldId id="309" r:id="rId21"/>
    <p:sldId id="270" r:id="rId22"/>
    <p:sldId id="313" r:id="rId23"/>
    <p:sldId id="332" r:id="rId24"/>
    <p:sldId id="320" r:id="rId25"/>
    <p:sldId id="322" r:id="rId26"/>
    <p:sldId id="336" r:id="rId27"/>
    <p:sldId id="338" r:id="rId28"/>
    <p:sldId id="326" r:id="rId29"/>
    <p:sldId id="340" r:id="rId30"/>
    <p:sldId id="329" r:id="rId31"/>
    <p:sldId id="342" r:id="rId32"/>
    <p:sldId id="344" r:id="rId33"/>
    <p:sldId id="346" r:id="rId34"/>
    <p:sldId id="349" r:id="rId35"/>
    <p:sldId id="351" r:id="rId36"/>
    <p:sldId id="353" r:id="rId37"/>
    <p:sldId id="355" r:id="rId38"/>
    <p:sldId id="357" r:id="rId39"/>
    <p:sldId id="358" r:id="rId40"/>
    <p:sldId id="360" r:id="rId41"/>
    <p:sldId id="362" r:id="rId42"/>
    <p:sldId id="364" r:id="rId43"/>
    <p:sldId id="365" r:id="rId44"/>
    <p:sldId id="367" r:id="rId45"/>
    <p:sldId id="369" r:id="rId46"/>
    <p:sldId id="371" r:id="rId47"/>
    <p:sldId id="373" r:id="rId48"/>
    <p:sldId id="377" r:id="rId49"/>
    <p:sldId id="375" r:id="rId50"/>
    <p:sldId id="37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1" autoAdjust="0"/>
  </p:normalViewPr>
  <p:slideViewPr>
    <p:cSldViewPr>
      <p:cViewPr>
        <p:scale>
          <a:sx n="50" d="100"/>
          <a:sy n="50" d="100"/>
        </p:scale>
        <p:origin x="-1267"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BB4F2-1184-4F88-AF22-4FF1D730830A}" type="doc">
      <dgm:prSet loTypeId="urn:microsoft.com/office/officeart/2005/8/layout/orgChart1" loCatId="hierarchy" qsTypeId="urn:microsoft.com/office/officeart/2005/8/quickstyle/simple5" qsCatId="simple" csTypeId="urn:microsoft.com/office/officeart/2005/8/colors/accent2_2" csCatId="accent2" phldr="1"/>
      <dgm:spPr/>
      <dgm:t>
        <a:bodyPr/>
        <a:lstStyle/>
        <a:p>
          <a:endParaRPr lang="en-US"/>
        </a:p>
      </dgm:t>
    </dgm:pt>
    <dgm:pt modelId="{EEC2AB6F-B733-4849-9105-61098FBF2662}">
      <dgm:prSet phldrT="[Text]"/>
      <dgm:spPr/>
      <dgm:t>
        <a:bodyPr/>
        <a:lstStyle/>
        <a:p>
          <a:r>
            <a:rPr lang="en-US" dirty="0" smtClean="0"/>
            <a:t>ELEMENT</a:t>
          </a:r>
          <a:endParaRPr lang="en-US" dirty="0"/>
        </a:p>
      </dgm:t>
    </dgm:pt>
    <dgm:pt modelId="{30B918F1-45D7-4448-9216-88F1516ECA81}" type="parTrans" cxnId="{870E7B70-5DAE-488B-9C1C-30F53817DB04}">
      <dgm:prSet/>
      <dgm:spPr/>
      <dgm:t>
        <a:bodyPr/>
        <a:lstStyle/>
        <a:p>
          <a:endParaRPr lang="en-US"/>
        </a:p>
      </dgm:t>
    </dgm:pt>
    <dgm:pt modelId="{C5CED497-52D4-4948-BBE4-40930A33FD37}" type="sibTrans" cxnId="{870E7B70-5DAE-488B-9C1C-30F53817DB04}">
      <dgm:prSet/>
      <dgm:spPr/>
      <dgm:t>
        <a:bodyPr/>
        <a:lstStyle/>
        <a:p>
          <a:endParaRPr lang="en-US"/>
        </a:p>
      </dgm:t>
    </dgm:pt>
    <dgm:pt modelId="{79B02355-F1B3-45B9-B1A5-7F9F52B9027E}">
      <dgm:prSet phldrT="[Text]"/>
      <dgm:spPr/>
      <dgm:t>
        <a:bodyPr/>
        <a:lstStyle/>
        <a:p>
          <a:r>
            <a:rPr lang="en-US" dirty="0" smtClean="0"/>
            <a:t>METALS</a:t>
          </a:r>
          <a:endParaRPr lang="en-US" dirty="0"/>
        </a:p>
      </dgm:t>
    </dgm:pt>
    <dgm:pt modelId="{5436C606-83F3-45A4-B62C-DDC19D34767D}" type="parTrans" cxnId="{E9842004-7FC9-4C09-AE48-E2B9CA7DDD4C}">
      <dgm:prSet/>
      <dgm:spPr/>
      <dgm:t>
        <a:bodyPr/>
        <a:lstStyle/>
        <a:p>
          <a:endParaRPr lang="en-US"/>
        </a:p>
      </dgm:t>
    </dgm:pt>
    <dgm:pt modelId="{A1646980-558F-490E-8F26-E27676165456}" type="sibTrans" cxnId="{E9842004-7FC9-4C09-AE48-E2B9CA7DDD4C}">
      <dgm:prSet/>
      <dgm:spPr/>
      <dgm:t>
        <a:bodyPr/>
        <a:lstStyle/>
        <a:p>
          <a:endParaRPr lang="en-US"/>
        </a:p>
      </dgm:t>
    </dgm:pt>
    <dgm:pt modelId="{6716C07C-9213-4B27-93AF-95E01EDFFB7C}">
      <dgm:prSet phldrT="[Text]"/>
      <dgm:spPr/>
      <dgm:t>
        <a:bodyPr/>
        <a:lstStyle/>
        <a:p>
          <a:r>
            <a:rPr lang="en-US" dirty="0" smtClean="0"/>
            <a:t>METALLOIDS</a:t>
          </a:r>
          <a:endParaRPr lang="en-US" dirty="0"/>
        </a:p>
      </dgm:t>
    </dgm:pt>
    <dgm:pt modelId="{14B46271-AAE2-4152-8546-D3F7BAF60748}" type="parTrans" cxnId="{DB3EFC43-77E6-4771-8B17-190D337D90EE}">
      <dgm:prSet/>
      <dgm:spPr/>
      <dgm:t>
        <a:bodyPr/>
        <a:lstStyle/>
        <a:p>
          <a:endParaRPr lang="en-US"/>
        </a:p>
      </dgm:t>
    </dgm:pt>
    <dgm:pt modelId="{08F7967E-7074-4010-83BF-FD9105C1952C}" type="sibTrans" cxnId="{DB3EFC43-77E6-4771-8B17-190D337D90EE}">
      <dgm:prSet/>
      <dgm:spPr/>
      <dgm:t>
        <a:bodyPr/>
        <a:lstStyle/>
        <a:p>
          <a:endParaRPr lang="en-US"/>
        </a:p>
      </dgm:t>
    </dgm:pt>
    <dgm:pt modelId="{CA574F18-619F-4153-8D20-5739AB70935A}">
      <dgm:prSet phldrT="[Text]"/>
      <dgm:spPr/>
      <dgm:t>
        <a:bodyPr/>
        <a:lstStyle/>
        <a:p>
          <a:r>
            <a:rPr lang="en-US" dirty="0" smtClean="0"/>
            <a:t>NON-METALS</a:t>
          </a:r>
          <a:endParaRPr lang="en-US" dirty="0"/>
        </a:p>
      </dgm:t>
    </dgm:pt>
    <dgm:pt modelId="{6856BBE5-1B73-4F92-8EB7-A958F5E85257}" type="parTrans" cxnId="{3863EF09-7E69-4BD4-9D10-009A9F346D22}">
      <dgm:prSet/>
      <dgm:spPr/>
      <dgm:t>
        <a:bodyPr/>
        <a:lstStyle/>
        <a:p>
          <a:endParaRPr lang="en-US"/>
        </a:p>
      </dgm:t>
    </dgm:pt>
    <dgm:pt modelId="{49E996F5-7956-4EA8-A887-1506828AFA4B}" type="sibTrans" cxnId="{3863EF09-7E69-4BD4-9D10-009A9F346D22}">
      <dgm:prSet/>
      <dgm:spPr/>
      <dgm:t>
        <a:bodyPr/>
        <a:lstStyle/>
        <a:p>
          <a:endParaRPr lang="en-US"/>
        </a:p>
      </dgm:t>
    </dgm:pt>
    <dgm:pt modelId="{E6D3652B-12DC-420C-88A3-70230FCFBD3A}" type="pres">
      <dgm:prSet presAssocID="{424BB4F2-1184-4F88-AF22-4FF1D730830A}" presName="hierChild1" presStyleCnt="0">
        <dgm:presLayoutVars>
          <dgm:orgChart val="1"/>
          <dgm:chPref val="1"/>
          <dgm:dir/>
          <dgm:animOne val="branch"/>
          <dgm:animLvl val="lvl"/>
          <dgm:resizeHandles/>
        </dgm:presLayoutVars>
      </dgm:prSet>
      <dgm:spPr/>
      <dgm:t>
        <a:bodyPr/>
        <a:lstStyle/>
        <a:p>
          <a:endParaRPr lang="en-US"/>
        </a:p>
      </dgm:t>
    </dgm:pt>
    <dgm:pt modelId="{1B89E246-A408-4881-8BD0-1506EAC14650}" type="pres">
      <dgm:prSet presAssocID="{EEC2AB6F-B733-4849-9105-61098FBF2662}" presName="hierRoot1" presStyleCnt="0">
        <dgm:presLayoutVars>
          <dgm:hierBranch val="init"/>
        </dgm:presLayoutVars>
      </dgm:prSet>
      <dgm:spPr/>
    </dgm:pt>
    <dgm:pt modelId="{09039745-2E58-438B-8909-E2F33954D174}" type="pres">
      <dgm:prSet presAssocID="{EEC2AB6F-B733-4849-9105-61098FBF2662}" presName="rootComposite1" presStyleCnt="0"/>
      <dgm:spPr/>
    </dgm:pt>
    <dgm:pt modelId="{48EE492B-F3BC-40C0-88BF-057D9FDB2912}" type="pres">
      <dgm:prSet presAssocID="{EEC2AB6F-B733-4849-9105-61098FBF2662}" presName="rootText1" presStyleLbl="node0" presStyleIdx="0" presStyleCnt="1">
        <dgm:presLayoutVars>
          <dgm:chPref val="3"/>
        </dgm:presLayoutVars>
      </dgm:prSet>
      <dgm:spPr/>
      <dgm:t>
        <a:bodyPr/>
        <a:lstStyle/>
        <a:p>
          <a:endParaRPr lang="en-US"/>
        </a:p>
      </dgm:t>
    </dgm:pt>
    <dgm:pt modelId="{2CFD4F20-A52A-4340-84BE-4CF84EEFD6CC}" type="pres">
      <dgm:prSet presAssocID="{EEC2AB6F-B733-4849-9105-61098FBF2662}" presName="rootConnector1" presStyleLbl="node1" presStyleIdx="0" presStyleCnt="0"/>
      <dgm:spPr/>
      <dgm:t>
        <a:bodyPr/>
        <a:lstStyle/>
        <a:p>
          <a:endParaRPr lang="en-US"/>
        </a:p>
      </dgm:t>
    </dgm:pt>
    <dgm:pt modelId="{BECC8C4A-3D5F-4A1B-9573-CF69F1904879}" type="pres">
      <dgm:prSet presAssocID="{EEC2AB6F-B733-4849-9105-61098FBF2662}" presName="hierChild2" presStyleCnt="0"/>
      <dgm:spPr/>
    </dgm:pt>
    <dgm:pt modelId="{30192686-B31C-40AB-9CF5-B80EDF794D36}" type="pres">
      <dgm:prSet presAssocID="{5436C606-83F3-45A4-B62C-DDC19D34767D}" presName="Name37" presStyleLbl="parChTrans1D2" presStyleIdx="0" presStyleCnt="3"/>
      <dgm:spPr/>
      <dgm:t>
        <a:bodyPr/>
        <a:lstStyle/>
        <a:p>
          <a:endParaRPr lang="en-US"/>
        </a:p>
      </dgm:t>
    </dgm:pt>
    <dgm:pt modelId="{A77F0920-B8F8-45F1-89B2-82644704E86E}" type="pres">
      <dgm:prSet presAssocID="{79B02355-F1B3-45B9-B1A5-7F9F52B9027E}" presName="hierRoot2" presStyleCnt="0">
        <dgm:presLayoutVars>
          <dgm:hierBranch val="init"/>
        </dgm:presLayoutVars>
      </dgm:prSet>
      <dgm:spPr/>
    </dgm:pt>
    <dgm:pt modelId="{EE271086-FA0F-4B3C-A9DF-7064BB33DCB4}" type="pres">
      <dgm:prSet presAssocID="{79B02355-F1B3-45B9-B1A5-7F9F52B9027E}" presName="rootComposite" presStyleCnt="0"/>
      <dgm:spPr/>
    </dgm:pt>
    <dgm:pt modelId="{EC672F18-3C34-437F-A1E3-CD278E464917}" type="pres">
      <dgm:prSet presAssocID="{79B02355-F1B3-45B9-B1A5-7F9F52B9027E}" presName="rootText" presStyleLbl="node2" presStyleIdx="0" presStyleCnt="3">
        <dgm:presLayoutVars>
          <dgm:chPref val="3"/>
        </dgm:presLayoutVars>
      </dgm:prSet>
      <dgm:spPr/>
      <dgm:t>
        <a:bodyPr/>
        <a:lstStyle/>
        <a:p>
          <a:endParaRPr lang="en-US"/>
        </a:p>
      </dgm:t>
    </dgm:pt>
    <dgm:pt modelId="{E6857D63-2B22-4884-8B10-CF236A563EAF}" type="pres">
      <dgm:prSet presAssocID="{79B02355-F1B3-45B9-B1A5-7F9F52B9027E}" presName="rootConnector" presStyleLbl="node2" presStyleIdx="0" presStyleCnt="3"/>
      <dgm:spPr/>
      <dgm:t>
        <a:bodyPr/>
        <a:lstStyle/>
        <a:p>
          <a:endParaRPr lang="en-US"/>
        </a:p>
      </dgm:t>
    </dgm:pt>
    <dgm:pt modelId="{A846BC2D-3B67-43BC-BA17-4C007BB997BF}" type="pres">
      <dgm:prSet presAssocID="{79B02355-F1B3-45B9-B1A5-7F9F52B9027E}" presName="hierChild4" presStyleCnt="0"/>
      <dgm:spPr/>
    </dgm:pt>
    <dgm:pt modelId="{0149F9BE-9552-49DD-9FA8-1B4E3707368B}" type="pres">
      <dgm:prSet presAssocID="{79B02355-F1B3-45B9-B1A5-7F9F52B9027E}" presName="hierChild5" presStyleCnt="0"/>
      <dgm:spPr/>
    </dgm:pt>
    <dgm:pt modelId="{5BB13819-B491-4B2F-B7F3-DB4FC6A662F4}" type="pres">
      <dgm:prSet presAssocID="{14B46271-AAE2-4152-8546-D3F7BAF60748}" presName="Name37" presStyleLbl="parChTrans1D2" presStyleIdx="1" presStyleCnt="3"/>
      <dgm:spPr/>
      <dgm:t>
        <a:bodyPr/>
        <a:lstStyle/>
        <a:p>
          <a:endParaRPr lang="en-US"/>
        </a:p>
      </dgm:t>
    </dgm:pt>
    <dgm:pt modelId="{C6E01D8A-44E7-42F7-AAF1-8209E957E399}" type="pres">
      <dgm:prSet presAssocID="{6716C07C-9213-4B27-93AF-95E01EDFFB7C}" presName="hierRoot2" presStyleCnt="0">
        <dgm:presLayoutVars>
          <dgm:hierBranch val="init"/>
        </dgm:presLayoutVars>
      </dgm:prSet>
      <dgm:spPr/>
    </dgm:pt>
    <dgm:pt modelId="{5AC898A5-DEA6-466D-AA3C-64F858DC5988}" type="pres">
      <dgm:prSet presAssocID="{6716C07C-9213-4B27-93AF-95E01EDFFB7C}" presName="rootComposite" presStyleCnt="0"/>
      <dgm:spPr/>
    </dgm:pt>
    <dgm:pt modelId="{837A7390-4609-4862-AE2A-B0DF9DE5F951}" type="pres">
      <dgm:prSet presAssocID="{6716C07C-9213-4B27-93AF-95E01EDFFB7C}" presName="rootText" presStyleLbl="node2" presStyleIdx="1" presStyleCnt="3">
        <dgm:presLayoutVars>
          <dgm:chPref val="3"/>
        </dgm:presLayoutVars>
      </dgm:prSet>
      <dgm:spPr/>
      <dgm:t>
        <a:bodyPr/>
        <a:lstStyle/>
        <a:p>
          <a:endParaRPr lang="en-US"/>
        </a:p>
      </dgm:t>
    </dgm:pt>
    <dgm:pt modelId="{4A859D48-16C3-4986-93FB-A3C2F0527DDB}" type="pres">
      <dgm:prSet presAssocID="{6716C07C-9213-4B27-93AF-95E01EDFFB7C}" presName="rootConnector" presStyleLbl="node2" presStyleIdx="1" presStyleCnt="3"/>
      <dgm:spPr/>
      <dgm:t>
        <a:bodyPr/>
        <a:lstStyle/>
        <a:p>
          <a:endParaRPr lang="en-US"/>
        </a:p>
      </dgm:t>
    </dgm:pt>
    <dgm:pt modelId="{66A795EA-FCF0-49C1-A646-860979884803}" type="pres">
      <dgm:prSet presAssocID="{6716C07C-9213-4B27-93AF-95E01EDFFB7C}" presName="hierChild4" presStyleCnt="0"/>
      <dgm:spPr/>
    </dgm:pt>
    <dgm:pt modelId="{F8B6C9D8-317E-4D32-A055-6133BCBBB094}" type="pres">
      <dgm:prSet presAssocID="{6716C07C-9213-4B27-93AF-95E01EDFFB7C}" presName="hierChild5" presStyleCnt="0"/>
      <dgm:spPr/>
    </dgm:pt>
    <dgm:pt modelId="{F287A100-E0D6-4BAA-B830-084D5EF5BA03}" type="pres">
      <dgm:prSet presAssocID="{6856BBE5-1B73-4F92-8EB7-A958F5E85257}" presName="Name37" presStyleLbl="parChTrans1D2" presStyleIdx="2" presStyleCnt="3"/>
      <dgm:spPr/>
      <dgm:t>
        <a:bodyPr/>
        <a:lstStyle/>
        <a:p>
          <a:endParaRPr lang="en-US"/>
        </a:p>
      </dgm:t>
    </dgm:pt>
    <dgm:pt modelId="{9EFB05EE-75DB-4C71-93CB-7FD192528939}" type="pres">
      <dgm:prSet presAssocID="{CA574F18-619F-4153-8D20-5739AB70935A}" presName="hierRoot2" presStyleCnt="0">
        <dgm:presLayoutVars>
          <dgm:hierBranch val="init"/>
        </dgm:presLayoutVars>
      </dgm:prSet>
      <dgm:spPr/>
    </dgm:pt>
    <dgm:pt modelId="{B5B7B219-D251-4AE9-BA36-3E88661E2645}" type="pres">
      <dgm:prSet presAssocID="{CA574F18-619F-4153-8D20-5739AB70935A}" presName="rootComposite" presStyleCnt="0"/>
      <dgm:spPr/>
    </dgm:pt>
    <dgm:pt modelId="{51601DDE-595E-4311-852E-FAD656CB18A2}" type="pres">
      <dgm:prSet presAssocID="{CA574F18-619F-4153-8D20-5739AB70935A}" presName="rootText" presStyleLbl="node2" presStyleIdx="2" presStyleCnt="3">
        <dgm:presLayoutVars>
          <dgm:chPref val="3"/>
        </dgm:presLayoutVars>
      </dgm:prSet>
      <dgm:spPr/>
      <dgm:t>
        <a:bodyPr/>
        <a:lstStyle/>
        <a:p>
          <a:endParaRPr lang="en-US"/>
        </a:p>
      </dgm:t>
    </dgm:pt>
    <dgm:pt modelId="{4D0B6F4E-F608-45FF-B094-F7497112CDB7}" type="pres">
      <dgm:prSet presAssocID="{CA574F18-619F-4153-8D20-5739AB70935A}" presName="rootConnector" presStyleLbl="node2" presStyleIdx="2" presStyleCnt="3"/>
      <dgm:spPr/>
      <dgm:t>
        <a:bodyPr/>
        <a:lstStyle/>
        <a:p>
          <a:endParaRPr lang="en-US"/>
        </a:p>
      </dgm:t>
    </dgm:pt>
    <dgm:pt modelId="{9451BB7F-26BC-42B7-B0FC-DAFEEEF4019E}" type="pres">
      <dgm:prSet presAssocID="{CA574F18-619F-4153-8D20-5739AB70935A}" presName="hierChild4" presStyleCnt="0"/>
      <dgm:spPr/>
    </dgm:pt>
    <dgm:pt modelId="{9A861C6C-7FAF-4F5D-BAE0-4D24C9B54404}" type="pres">
      <dgm:prSet presAssocID="{CA574F18-619F-4153-8D20-5739AB70935A}" presName="hierChild5" presStyleCnt="0"/>
      <dgm:spPr/>
    </dgm:pt>
    <dgm:pt modelId="{F1364E9A-874B-48F3-9B26-267484397A3F}" type="pres">
      <dgm:prSet presAssocID="{EEC2AB6F-B733-4849-9105-61098FBF2662}" presName="hierChild3" presStyleCnt="0"/>
      <dgm:spPr/>
    </dgm:pt>
  </dgm:ptLst>
  <dgm:cxnLst>
    <dgm:cxn modelId="{E9842004-7FC9-4C09-AE48-E2B9CA7DDD4C}" srcId="{EEC2AB6F-B733-4849-9105-61098FBF2662}" destId="{79B02355-F1B3-45B9-B1A5-7F9F52B9027E}" srcOrd="0" destOrd="0" parTransId="{5436C606-83F3-45A4-B62C-DDC19D34767D}" sibTransId="{A1646980-558F-490E-8F26-E27676165456}"/>
    <dgm:cxn modelId="{2ED2DA0B-5681-4EDE-A887-32ABFE6C1706}" type="presOf" srcId="{EEC2AB6F-B733-4849-9105-61098FBF2662}" destId="{48EE492B-F3BC-40C0-88BF-057D9FDB2912}" srcOrd="0" destOrd="0" presId="urn:microsoft.com/office/officeart/2005/8/layout/orgChart1"/>
    <dgm:cxn modelId="{2AE56086-DC79-4E74-BAD8-F36C66D0E549}" type="presOf" srcId="{424BB4F2-1184-4F88-AF22-4FF1D730830A}" destId="{E6D3652B-12DC-420C-88A3-70230FCFBD3A}" srcOrd="0" destOrd="0" presId="urn:microsoft.com/office/officeart/2005/8/layout/orgChart1"/>
    <dgm:cxn modelId="{7B371077-9B7F-4422-874C-89E995C10281}" type="presOf" srcId="{14B46271-AAE2-4152-8546-D3F7BAF60748}" destId="{5BB13819-B491-4B2F-B7F3-DB4FC6A662F4}" srcOrd="0" destOrd="0" presId="urn:microsoft.com/office/officeart/2005/8/layout/orgChart1"/>
    <dgm:cxn modelId="{DF0BECCC-62C7-42EB-8006-0386F743625B}" type="presOf" srcId="{CA574F18-619F-4153-8D20-5739AB70935A}" destId="{4D0B6F4E-F608-45FF-B094-F7497112CDB7}" srcOrd="1" destOrd="0" presId="urn:microsoft.com/office/officeart/2005/8/layout/orgChart1"/>
    <dgm:cxn modelId="{8C2779B2-2283-4392-A1BF-0F08C9FB5DC1}" type="presOf" srcId="{79B02355-F1B3-45B9-B1A5-7F9F52B9027E}" destId="{E6857D63-2B22-4884-8B10-CF236A563EAF}" srcOrd="1" destOrd="0" presId="urn:microsoft.com/office/officeart/2005/8/layout/orgChart1"/>
    <dgm:cxn modelId="{16FB8917-9B89-4F02-8984-870A899CF152}" type="presOf" srcId="{6856BBE5-1B73-4F92-8EB7-A958F5E85257}" destId="{F287A100-E0D6-4BAA-B830-084D5EF5BA03}" srcOrd="0" destOrd="0" presId="urn:microsoft.com/office/officeart/2005/8/layout/orgChart1"/>
    <dgm:cxn modelId="{3863EF09-7E69-4BD4-9D10-009A9F346D22}" srcId="{EEC2AB6F-B733-4849-9105-61098FBF2662}" destId="{CA574F18-619F-4153-8D20-5739AB70935A}" srcOrd="2" destOrd="0" parTransId="{6856BBE5-1B73-4F92-8EB7-A958F5E85257}" sibTransId="{49E996F5-7956-4EA8-A887-1506828AFA4B}"/>
    <dgm:cxn modelId="{870E7B70-5DAE-488B-9C1C-30F53817DB04}" srcId="{424BB4F2-1184-4F88-AF22-4FF1D730830A}" destId="{EEC2AB6F-B733-4849-9105-61098FBF2662}" srcOrd="0" destOrd="0" parTransId="{30B918F1-45D7-4448-9216-88F1516ECA81}" sibTransId="{C5CED497-52D4-4948-BBE4-40930A33FD37}"/>
    <dgm:cxn modelId="{B4698A89-4D07-40C1-89B2-8987C8450395}" type="presOf" srcId="{CA574F18-619F-4153-8D20-5739AB70935A}" destId="{51601DDE-595E-4311-852E-FAD656CB18A2}" srcOrd="0" destOrd="0" presId="urn:microsoft.com/office/officeart/2005/8/layout/orgChart1"/>
    <dgm:cxn modelId="{6E32D213-A487-4A5E-ACAA-0DDE62B970E4}" type="presOf" srcId="{6716C07C-9213-4B27-93AF-95E01EDFFB7C}" destId="{4A859D48-16C3-4986-93FB-A3C2F0527DDB}" srcOrd="1" destOrd="0" presId="urn:microsoft.com/office/officeart/2005/8/layout/orgChart1"/>
    <dgm:cxn modelId="{1CA92994-9772-488C-B2AC-2E6D4B5270FF}" type="presOf" srcId="{6716C07C-9213-4B27-93AF-95E01EDFFB7C}" destId="{837A7390-4609-4862-AE2A-B0DF9DE5F951}" srcOrd="0" destOrd="0" presId="urn:microsoft.com/office/officeart/2005/8/layout/orgChart1"/>
    <dgm:cxn modelId="{DB3EFC43-77E6-4771-8B17-190D337D90EE}" srcId="{EEC2AB6F-B733-4849-9105-61098FBF2662}" destId="{6716C07C-9213-4B27-93AF-95E01EDFFB7C}" srcOrd="1" destOrd="0" parTransId="{14B46271-AAE2-4152-8546-D3F7BAF60748}" sibTransId="{08F7967E-7074-4010-83BF-FD9105C1952C}"/>
    <dgm:cxn modelId="{651FA409-5B9B-495D-A77D-A80912FF34B5}" type="presOf" srcId="{79B02355-F1B3-45B9-B1A5-7F9F52B9027E}" destId="{EC672F18-3C34-437F-A1E3-CD278E464917}" srcOrd="0" destOrd="0" presId="urn:microsoft.com/office/officeart/2005/8/layout/orgChart1"/>
    <dgm:cxn modelId="{73C9E42B-995D-494B-9B77-E60108F59BDF}" type="presOf" srcId="{EEC2AB6F-B733-4849-9105-61098FBF2662}" destId="{2CFD4F20-A52A-4340-84BE-4CF84EEFD6CC}" srcOrd="1" destOrd="0" presId="urn:microsoft.com/office/officeart/2005/8/layout/orgChart1"/>
    <dgm:cxn modelId="{8BC77989-D971-424C-87C9-3E176E0176D7}" type="presOf" srcId="{5436C606-83F3-45A4-B62C-DDC19D34767D}" destId="{30192686-B31C-40AB-9CF5-B80EDF794D36}" srcOrd="0" destOrd="0" presId="urn:microsoft.com/office/officeart/2005/8/layout/orgChart1"/>
    <dgm:cxn modelId="{855E5881-0D35-4BD5-A76C-A9C6835B5F43}" type="presParOf" srcId="{E6D3652B-12DC-420C-88A3-70230FCFBD3A}" destId="{1B89E246-A408-4881-8BD0-1506EAC14650}" srcOrd="0" destOrd="0" presId="urn:microsoft.com/office/officeart/2005/8/layout/orgChart1"/>
    <dgm:cxn modelId="{A501086D-64EF-4C00-A928-2070959CE5E3}" type="presParOf" srcId="{1B89E246-A408-4881-8BD0-1506EAC14650}" destId="{09039745-2E58-438B-8909-E2F33954D174}" srcOrd="0" destOrd="0" presId="urn:microsoft.com/office/officeart/2005/8/layout/orgChart1"/>
    <dgm:cxn modelId="{184F31A7-9BC8-4D97-A104-63A44C2A1DBA}" type="presParOf" srcId="{09039745-2E58-438B-8909-E2F33954D174}" destId="{48EE492B-F3BC-40C0-88BF-057D9FDB2912}" srcOrd="0" destOrd="0" presId="urn:microsoft.com/office/officeart/2005/8/layout/orgChart1"/>
    <dgm:cxn modelId="{15EDAFB0-F4AB-4A5B-B617-AA89F9AC46D1}" type="presParOf" srcId="{09039745-2E58-438B-8909-E2F33954D174}" destId="{2CFD4F20-A52A-4340-84BE-4CF84EEFD6CC}" srcOrd="1" destOrd="0" presId="urn:microsoft.com/office/officeart/2005/8/layout/orgChart1"/>
    <dgm:cxn modelId="{EC267565-78F1-43E4-B68C-122C944101F3}" type="presParOf" srcId="{1B89E246-A408-4881-8BD0-1506EAC14650}" destId="{BECC8C4A-3D5F-4A1B-9573-CF69F1904879}" srcOrd="1" destOrd="0" presId="urn:microsoft.com/office/officeart/2005/8/layout/orgChart1"/>
    <dgm:cxn modelId="{D476472C-69F1-4AC7-B07C-065A8676CEFA}" type="presParOf" srcId="{BECC8C4A-3D5F-4A1B-9573-CF69F1904879}" destId="{30192686-B31C-40AB-9CF5-B80EDF794D36}" srcOrd="0" destOrd="0" presId="urn:microsoft.com/office/officeart/2005/8/layout/orgChart1"/>
    <dgm:cxn modelId="{1876A9EE-9870-4C64-80CB-465E19E5B8B3}" type="presParOf" srcId="{BECC8C4A-3D5F-4A1B-9573-CF69F1904879}" destId="{A77F0920-B8F8-45F1-89B2-82644704E86E}" srcOrd="1" destOrd="0" presId="urn:microsoft.com/office/officeart/2005/8/layout/orgChart1"/>
    <dgm:cxn modelId="{52208FAA-8F44-4881-AE52-B309F12FA4AE}" type="presParOf" srcId="{A77F0920-B8F8-45F1-89B2-82644704E86E}" destId="{EE271086-FA0F-4B3C-A9DF-7064BB33DCB4}" srcOrd="0" destOrd="0" presId="urn:microsoft.com/office/officeart/2005/8/layout/orgChart1"/>
    <dgm:cxn modelId="{AC188F64-DA0A-42EE-8245-F0A95D23C09A}" type="presParOf" srcId="{EE271086-FA0F-4B3C-A9DF-7064BB33DCB4}" destId="{EC672F18-3C34-437F-A1E3-CD278E464917}" srcOrd="0" destOrd="0" presId="urn:microsoft.com/office/officeart/2005/8/layout/orgChart1"/>
    <dgm:cxn modelId="{25985796-1CE8-4CFD-B3DC-5C46FCAE37B9}" type="presParOf" srcId="{EE271086-FA0F-4B3C-A9DF-7064BB33DCB4}" destId="{E6857D63-2B22-4884-8B10-CF236A563EAF}" srcOrd="1" destOrd="0" presId="urn:microsoft.com/office/officeart/2005/8/layout/orgChart1"/>
    <dgm:cxn modelId="{ADB47560-4661-43D2-8B1A-11B7012687B7}" type="presParOf" srcId="{A77F0920-B8F8-45F1-89B2-82644704E86E}" destId="{A846BC2D-3B67-43BC-BA17-4C007BB997BF}" srcOrd="1" destOrd="0" presId="urn:microsoft.com/office/officeart/2005/8/layout/orgChart1"/>
    <dgm:cxn modelId="{31A73871-7392-485E-8B3C-10CDCA95CC23}" type="presParOf" srcId="{A77F0920-B8F8-45F1-89B2-82644704E86E}" destId="{0149F9BE-9552-49DD-9FA8-1B4E3707368B}" srcOrd="2" destOrd="0" presId="urn:microsoft.com/office/officeart/2005/8/layout/orgChart1"/>
    <dgm:cxn modelId="{6E7110DB-074A-48B2-AA0B-CE29E7F7EEA5}" type="presParOf" srcId="{BECC8C4A-3D5F-4A1B-9573-CF69F1904879}" destId="{5BB13819-B491-4B2F-B7F3-DB4FC6A662F4}" srcOrd="2" destOrd="0" presId="urn:microsoft.com/office/officeart/2005/8/layout/orgChart1"/>
    <dgm:cxn modelId="{D05ED3B5-76EA-4A74-82FF-D9C0C264D2A1}" type="presParOf" srcId="{BECC8C4A-3D5F-4A1B-9573-CF69F1904879}" destId="{C6E01D8A-44E7-42F7-AAF1-8209E957E399}" srcOrd="3" destOrd="0" presId="urn:microsoft.com/office/officeart/2005/8/layout/orgChart1"/>
    <dgm:cxn modelId="{DCE970E5-094E-4B61-ADBB-69F8BD15C134}" type="presParOf" srcId="{C6E01D8A-44E7-42F7-AAF1-8209E957E399}" destId="{5AC898A5-DEA6-466D-AA3C-64F858DC5988}" srcOrd="0" destOrd="0" presId="urn:microsoft.com/office/officeart/2005/8/layout/orgChart1"/>
    <dgm:cxn modelId="{87F39F18-0E63-4EC3-B801-A5AA82EAD03F}" type="presParOf" srcId="{5AC898A5-DEA6-466D-AA3C-64F858DC5988}" destId="{837A7390-4609-4862-AE2A-B0DF9DE5F951}" srcOrd="0" destOrd="0" presId="urn:microsoft.com/office/officeart/2005/8/layout/orgChart1"/>
    <dgm:cxn modelId="{352EC985-5990-4EF2-9AD2-83BA63E3E0AF}" type="presParOf" srcId="{5AC898A5-DEA6-466D-AA3C-64F858DC5988}" destId="{4A859D48-16C3-4986-93FB-A3C2F0527DDB}" srcOrd="1" destOrd="0" presId="urn:microsoft.com/office/officeart/2005/8/layout/orgChart1"/>
    <dgm:cxn modelId="{AABE2A20-B2C9-4688-9AA5-5F46633B862A}" type="presParOf" srcId="{C6E01D8A-44E7-42F7-AAF1-8209E957E399}" destId="{66A795EA-FCF0-49C1-A646-860979884803}" srcOrd="1" destOrd="0" presId="urn:microsoft.com/office/officeart/2005/8/layout/orgChart1"/>
    <dgm:cxn modelId="{D8DC3F98-AE9A-4D49-B75E-A65F67482A71}" type="presParOf" srcId="{C6E01D8A-44E7-42F7-AAF1-8209E957E399}" destId="{F8B6C9D8-317E-4D32-A055-6133BCBBB094}" srcOrd="2" destOrd="0" presId="urn:microsoft.com/office/officeart/2005/8/layout/orgChart1"/>
    <dgm:cxn modelId="{BBB0C5A0-4C36-462C-8929-C9D83CE655F2}" type="presParOf" srcId="{BECC8C4A-3D5F-4A1B-9573-CF69F1904879}" destId="{F287A100-E0D6-4BAA-B830-084D5EF5BA03}" srcOrd="4" destOrd="0" presId="urn:microsoft.com/office/officeart/2005/8/layout/orgChart1"/>
    <dgm:cxn modelId="{1133758B-4731-4E40-9EE3-ABAC6052F7DE}" type="presParOf" srcId="{BECC8C4A-3D5F-4A1B-9573-CF69F1904879}" destId="{9EFB05EE-75DB-4C71-93CB-7FD192528939}" srcOrd="5" destOrd="0" presId="urn:microsoft.com/office/officeart/2005/8/layout/orgChart1"/>
    <dgm:cxn modelId="{C0F26775-E601-40BE-99AC-9585EB80E75F}" type="presParOf" srcId="{9EFB05EE-75DB-4C71-93CB-7FD192528939}" destId="{B5B7B219-D251-4AE9-BA36-3E88661E2645}" srcOrd="0" destOrd="0" presId="urn:microsoft.com/office/officeart/2005/8/layout/orgChart1"/>
    <dgm:cxn modelId="{1C89C291-38B8-4CC7-98EE-AB6395B422B3}" type="presParOf" srcId="{B5B7B219-D251-4AE9-BA36-3E88661E2645}" destId="{51601DDE-595E-4311-852E-FAD656CB18A2}" srcOrd="0" destOrd="0" presId="urn:microsoft.com/office/officeart/2005/8/layout/orgChart1"/>
    <dgm:cxn modelId="{EC1AE73C-5CF6-498F-B69E-0ECC09151669}" type="presParOf" srcId="{B5B7B219-D251-4AE9-BA36-3E88661E2645}" destId="{4D0B6F4E-F608-45FF-B094-F7497112CDB7}" srcOrd="1" destOrd="0" presId="urn:microsoft.com/office/officeart/2005/8/layout/orgChart1"/>
    <dgm:cxn modelId="{861866DD-1904-436F-A491-FC4901E7B193}" type="presParOf" srcId="{9EFB05EE-75DB-4C71-93CB-7FD192528939}" destId="{9451BB7F-26BC-42B7-B0FC-DAFEEEF4019E}" srcOrd="1" destOrd="0" presId="urn:microsoft.com/office/officeart/2005/8/layout/orgChart1"/>
    <dgm:cxn modelId="{91A70AD3-3A11-4BF2-A6CB-68AC64FCC22A}" type="presParOf" srcId="{9EFB05EE-75DB-4C71-93CB-7FD192528939}" destId="{9A861C6C-7FAF-4F5D-BAE0-4D24C9B54404}" srcOrd="2" destOrd="0" presId="urn:microsoft.com/office/officeart/2005/8/layout/orgChart1"/>
    <dgm:cxn modelId="{7CDBDFD6-DAEC-4DF8-9E5F-B39FC85D47F0}" type="presParOf" srcId="{1B89E246-A408-4881-8BD0-1506EAC14650}" destId="{F1364E9A-874B-48F3-9B26-267484397A3F}"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403D0-DEF2-4761-BBC7-1FD41A07C469}" type="datetimeFigureOut">
              <a:rPr lang="en-US" smtClean="0"/>
              <a:pPr/>
              <a:t>10/31/2020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F1040-BCC7-46D6-B17C-EB03E99194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F1040-BCC7-46D6-B17C-EB03E991940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E92D3BEF-75BB-4BE8-8297-008FEC3B6302}"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20</a:t>
            </a:fld>
            <a:endParaRPr lang="en-US" altLang="en-US" dirty="0" smtClean="0"/>
          </a:p>
        </p:txBody>
      </p:sp>
      <p:sp>
        <p:nvSpPr>
          <p:cNvPr id="64515" name="Text Box 1"/>
          <p:cNvSpPr txBox="1">
            <a:spLocks noChangeArrowheads="1"/>
          </p:cNvSpPr>
          <p:nvPr/>
        </p:nvSpPr>
        <p:spPr bwMode="auto">
          <a:xfrm>
            <a:off x="3885579" y="8686489"/>
            <a:ext cx="2972421" cy="457512"/>
          </a:xfrm>
          <a:prstGeom prst="rect">
            <a:avLst/>
          </a:prstGeom>
          <a:noFill/>
          <a:ln w="9525">
            <a:noFill/>
            <a:round/>
            <a:headEnd/>
            <a:tailEnd/>
          </a:ln>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D76ADED7-603C-43BE-B7BA-5B7ED5595A86}"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20</a:t>
            </a:fld>
            <a:endParaRPr lang="en-US" altLang="en-US" sz="1200" dirty="0">
              <a:solidFill>
                <a:srgbClr val="000000"/>
              </a:solidFill>
              <a:ea typeface="ヒラギノ角ゴ Pro W3" charset="0"/>
              <a:cs typeface="ヒラギノ角ゴ Pro W3" charset="0"/>
            </a:endParaRPr>
          </a:p>
        </p:txBody>
      </p:sp>
      <p:sp>
        <p:nvSpPr>
          <p:cNvPr id="6451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4517"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DF1040-BCC7-46D6-B17C-EB03E991940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6421CEE2-A495-4207-A0CF-D6838A7D19C4}"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3</a:t>
            </a:fld>
            <a:endParaRPr lang="en-US" altLang="en-US" dirty="0" smtClean="0"/>
          </a:p>
        </p:txBody>
      </p:sp>
      <p:sp>
        <p:nvSpPr>
          <p:cNvPr id="46083"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5FD56D67-82C8-4383-BF37-2EEB7573B67E}"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3</a:t>
            </a:fld>
            <a:endParaRPr lang="en-US" altLang="en-US" sz="1200" dirty="0">
              <a:solidFill>
                <a:srgbClr val="000000"/>
              </a:solidFill>
              <a:ea typeface="ヒラギノ角ゴ Pro W3" charset="0"/>
              <a:cs typeface="ヒラギノ角ゴ Pro W3" charset="0"/>
            </a:endParaRPr>
          </a:p>
        </p:txBody>
      </p:sp>
      <p:sp>
        <p:nvSpPr>
          <p:cNvPr id="4608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6085"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D4064E4B-4D2C-4526-A92E-FE93D612B562}"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4</a:t>
            </a:fld>
            <a:endParaRPr lang="en-US" altLang="en-US" dirty="0" smtClean="0"/>
          </a:p>
        </p:txBody>
      </p:sp>
      <p:sp>
        <p:nvSpPr>
          <p:cNvPr id="47107"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151593F7-459D-4E1C-BD11-650F557813EC}"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4</a:t>
            </a:fld>
            <a:endParaRPr lang="en-US" altLang="en-US" sz="1200" dirty="0">
              <a:solidFill>
                <a:srgbClr val="000000"/>
              </a:solidFill>
              <a:ea typeface="ヒラギノ角ゴ Pro W3" charset="0"/>
              <a:cs typeface="ヒラギノ角ゴ Pro W3" charset="0"/>
            </a:endParaRPr>
          </a:p>
        </p:txBody>
      </p:sp>
      <p:sp>
        <p:nvSpPr>
          <p:cNvPr id="4710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7109"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5FF95BED-9C7A-4BEF-B2A8-9EAB01C1BB0A}"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6</a:t>
            </a:fld>
            <a:endParaRPr lang="en-US" altLang="en-US" dirty="0" smtClean="0"/>
          </a:p>
        </p:txBody>
      </p:sp>
      <p:sp>
        <p:nvSpPr>
          <p:cNvPr id="51203"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F4F9380E-5657-435C-A45E-D535BBACAC61}"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6</a:t>
            </a:fld>
            <a:endParaRPr lang="en-US" altLang="en-US" sz="1200" dirty="0">
              <a:solidFill>
                <a:srgbClr val="000000"/>
              </a:solidFill>
              <a:ea typeface="ヒラギノ角ゴ Pro W3" charset="0"/>
              <a:cs typeface="ヒラギノ角ゴ Pro W3" charset="0"/>
            </a:endParaRPr>
          </a:p>
        </p:txBody>
      </p:sp>
      <p:sp>
        <p:nvSpPr>
          <p:cNvPr id="5120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1205"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A2328978-F96A-4D7F-8825-B89256A062DA}"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7</a:t>
            </a:fld>
            <a:endParaRPr lang="en-US" altLang="en-US" dirty="0" smtClean="0"/>
          </a:p>
        </p:txBody>
      </p:sp>
      <p:sp>
        <p:nvSpPr>
          <p:cNvPr id="50179"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9B409BFF-9FDC-46CB-8F2F-0ECAD61C7E50}"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7</a:t>
            </a:fld>
            <a:endParaRPr lang="en-US" altLang="en-US" sz="1200" dirty="0">
              <a:solidFill>
                <a:srgbClr val="000000"/>
              </a:solidFill>
              <a:ea typeface="ヒラギノ角ゴ Pro W3" charset="0"/>
              <a:cs typeface="ヒラギノ角ゴ Pro W3" charset="0"/>
            </a:endParaRPr>
          </a:p>
        </p:txBody>
      </p:sp>
      <p:sp>
        <p:nvSpPr>
          <p:cNvPr id="5018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0181"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41C967C3-C146-4281-8144-6B09231C934F}"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8</a:t>
            </a:fld>
            <a:endParaRPr lang="en-US" altLang="en-US" dirty="0" smtClean="0"/>
          </a:p>
        </p:txBody>
      </p:sp>
      <p:sp>
        <p:nvSpPr>
          <p:cNvPr id="54275"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634B680A-9B63-4F62-B127-CA6ABB8E7BC5}"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8</a:t>
            </a:fld>
            <a:endParaRPr lang="en-US" altLang="en-US" sz="1200" dirty="0">
              <a:solidFill>
                <a:srgbClr val="000000"/>
              </a:solidFill>
              <a:ea typeface="ヒラギノ角ゴ Pro W3" charset="0"/>
              <a:cs typeface="ヒラギノ角ゴ Pro W3" charset="0"/>
            </a:endParaRPr>
          </a:p>
        </p:txBody>
      </p:sp>
      <p:sp>
        <p:nvSpPr>
          <p:cNvPr id="5427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4277"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F1D4946E-08C4-4DC1-860C-C1375A587E49}"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9</a:t>
            </a:fld>
            <a:endParaRPr lang="en-US" altLang="en-US" dirty="0" smtClean="0"/>
          </a:p>
        </p:txBody>
      </p:sp>
      <p:sp>
        <p:nvSpPr>
          <p:cNvPr id="53251"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5B255545-B955-412B-9618-3A2179271138}"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9</a:t>
            </a:fld>
            <a:endParaRPr lang="en-US" altLang="en-US" sz="1200" dirty="0">
              <a:solidFill>
                <a:srgbClr val="000000"/>
              </a:solidFill>
              <a:ea typeface="ヒラギノ角ゴ Pro W3" charset="0"/>
              <a:cs typeface="ヒラギノ角ゴ Pro W3" charset="0"/>
            </a:endParaRPr>
          </a:p>
        </p:txBody>
      </p:sp>
      <p:sp>
        <p:nvSpPr>
          <p:cNvPr id="5325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3253"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B1E0DD3E-5FD2-4B5D-AA0B-FF9692DFFF3C}"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10</a:t>
            </a:fld>
            <a:endParaRPr lang="en-US" altLang="en-US" dirty="0" smtClean="0"/>
          </a:p>
        </p:txBody>
      </p:sp>
      <p:sp>
        <p:nvSpPr>
          <p:cNvPr id="56323"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D1B08A18-089B-4699-A831-A274E6BA3664}"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10</a:t>
            </a:fld>
            <a:endParaRPr lang="en-US" altLang="en-US" sz="1200" dirty="0">
              <a:solidFill>
                <a:srgbClr val="000000"/>
              </a:solidFill>
              <a:ea typeface="ヒラギノ角ゴ Pro W3" charset="0"/>
              <a:cs typeface="ヒラギノ角ゴ Pro W3" charset="0"/>
            </a:endParaRPr>
          </a:p>
        </p:txBody>
      </p:sp>
      <p:sp>
        <p:nvSpPr>
          <p:cNvPr id="5632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6325"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round/>
            <a:headEnd/>
            <a:tailEnd/>
          </a:ln>
        </p:spPr>
        <p:txBody>
          <a:bodyPr/>
          <a:lstStyle/>
          <a:p>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fld id="{D9C9E19A-9CC6-472D-BDD7-AFD8F0D7B2BA}" type="slidenum">
              <a:rPr lang="en-US" altLang="en-US" smtClean="0"/>
              <a:pPr>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t>13</a:t>
            </a:fld>
            <a:endParaRPr lang="en-US" altLang="en-US" dirty="0" smtClean="0"/>
          </a:p>
        </p:txBody>
      </p:sp>
      <p:sp>
        <p:nvSpPr>
          <p:cNvPr id="52227" name="Text Box 1"/>
          <p:cNvSpPr txBox="1">
            <a:spLocks noChangeArrowheads="1"/>
          </p:cNvSpPr>
          <p:nvPr/>
        </p:nvSpPr>
        <p:spPr bwMode="auto">
          <a:xfrm>
            <a:off x="3885579" y="8686489"/>
            <a:ext cx="2972421" cy="457512"/>
          </a:xfrm>
          <a:prstGeom prst="rect">
            <a:avLst/>
          </a:prstGeom>
          <a:noFill/>
          <a:ln w="9525">
            <a:noFill/>
            <a:round/>
            <a:headEnd/>
            <a:tailEnd/>
          </a:ln>
          <a:effectLst/>
        </p:spPr>
        <p:txBody>
          <a:bodyPr lIns="89995" tIns="46797" rIns="89995" bIns="46797" anchor="b"/>
          <a:lstStyle/>
          <a:p>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fld id="{4CE15D00-DADB-4F96-B257-7B5BC04256D7}" type="slidenum">
              <a:rPr lang="en-US" altLang="en-US" sz="1200">
                <a:solidFill>
                  <a:srgbClr val="000000"/>
                </a:solidFill>
                <a:ea typeface="ヒラギノ角ゴ Pro W3" charset="0"/>
                <a:cs typeface="ヒラギノ角ゴ Pro W3" charset="0"/>
              </a:rPr>
              <a:pPr algn="r">
                <a:buSzPct val="100000"/>
                <a:tabLst>
                  <a:tab pos="0" algn="l"/>
                  <a:tab pos="897301" algn="l"/>
                  <a:tab pos="1794601" algn="l"/>
                  <a:tab pos="2691902" algn="l"/>
                  <a:tab pos="3589203" algn="l"/>
                  <a:tab pos="4486504" algn="l"/>
                  <a:tab pos="5383804" algn="l"/>
                  <a:tab pos="6281105" algn="l"/>
                  <a:tab pos="7178406" algn="l"/>
                  <a:tab pos="8075706" algn="l"/>
                  <a:tab pos="8973007" algn="l"/>
                  <a:tab pos="9870308" algn="l"/>
                </a:tabLst>
              </a:pPr>
              <a:t>13</a:t>
            </a:fld>
            <a:endParaRPr lang="en-US" altLang="en-US" sz="1200" dirty="0">
              <a:solidFill>
                <a:srgbClr val="000000"/>
              </a:solidFill>
              <a:ea typeface="ヒラギノ角ゴ Pro W3" charset="0"/>
              <a:cs typeface="ヒラギノ角ゴ Pro W3" charset="0"/>
            </a:endParaRPr>
          </a:p>
        </p:txBody>
      </p:sp>
      <p:sp>
        <p:nvSpPr>
          <p:cNvPr id="5222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2229" name="Rectangle 3"/>
          <p:cNvSpPr>
            <a:spLocks noGrp="1" noChangeArrowheads="1"/>
          </p:cNvSpPr>
          <p:nvPr>
            <p:ph type="body" idx="1"/>
          </p:nvPr>
        </p:nvSpPr>
        <p:spPr>
          <a:xfrm>
            <a:off x="914711" y="4344025"/>
            <a:ext cx="5028579" cy="4114488"/>
          </a:xfrm>
          <a:noFill/>
        </p:spPr>
        <p:txBody>
          <a:bodyPr wrap="none" anchor="ctr"/>
          <a:lstStyle/>
          <a:p>
            <a:pPr>
              <a:spcBef>
                <a:spcPts val="454"/>
              </a:spcBef>
              <a:tabLst>
                <a:tab pos="0" algn="l"/>
                <a:tab pos="912879" algn="l"/>
                <a:tab pos="1827316" algn="l"/>
                <a:tab pos="2741752" algn="l"/>
                <a:tab pos="3656189" algn="l"/>
                <a:tab pos="4570626" algn="l"/>
                <a:tab pos="5485063" algn="l"/>
                <a:tab pos="6399499" algn="l"/>
                <a:tab pos="7313936" algn="l"/>
                <a:tab pos="8228372" algn="l"/>
                <a:tab pos="9142809" algn="l"/>
                <a:tab pos="10057246" algn="l"/>
              </a:tabLst>
            </a:pPr>
            <a:endParaRPr lang="en-US" altLang="en-US" dirty="0" smtClean="0">
              <a:latin typeface="Arial" charset="0"/>
              <a:ea typeface="ヒラギノ角ゴ Pro W3" charset="0"/>
              <a:cs typeface="ヒラギノ角ゴ Pro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10/31/2020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10/31/2020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10/31/2020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10/31/2020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b="1" dirty="0" smtClean="0">
                <a:solidFill>
                  <a:srgbClr val="FF0000"/>
                </a:solidFill>
              </a:rPr>
              <a:t>METALS AND NON-METALS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5603"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5604" name="Text Box 3"/>
          <p:cNvSpPr txBox="1">
            <a:spLocks noChangeArrowheads="1"/>
          </p:cNvSpPr>
          <p:nvPr/>
        </p:nvSpPr>
        <p:spPr bwMode="auto">
          <a:xfrm>
            <a:off x="685800" y="609600"/>
            <a:ext cx="7772400" cy="11430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dirty="0" smtClean="0">
                <a:solidFill>
                  <a:srgbClr val="C00000"/>
                </a:solidFill>
                <a:latin typeface="Arial" pitchFamily="34" charset="0"/>
                <a:cs typeface="Arial" pitchFamily="34" charset="0"/>
              </a:rPr>
              <a:t>Conductor</a:t>
            </a:r>
            <a:endParaRPr lang="en-US" altLang="en-US" sz="6000" b="1" dirty="0">
              <a:solidFill>
                <a:srgbClr val="C00000"/>
              </a:solidFill>
              <a:latin typeface="Arial" pitchFamily="34" charset="0"/>
              <a:cs typeface="Arial" pitchFamily="34" charset="0"/>
            </a:endParaRPr>
          </a:p>
        </p:txBody>
      </p:sp>
      <p:sp>
        <p:nvSpPr>
          <p:cNvPr id="15364" name="Text Box 4"/>
          <p:cNvSpPr txBox="1">
            <a:spLocks noChangeArrowheads="1"/>
          </p:cNvSpPr>
          <p:nvPr/>
        </p:nvSpPr>
        <p:spPr bwMode="auto">
          <a:xfrm>
            <a:off x="685800" y="1981200"/>
            <a:ext cx="4114800" cy="4114800"/>
          </a:xfrm>
          <a:prstGeom prst="rect">
            <a:avLst/>
          </a:prstGeom>
          <a:noFill/>
          <a:ln w="9525">
            <a:noFill/>
            <a:round/>
            <a:headEnd/>
            <a:tailEnd/>
          </a:ln>
          <a:effectLst/>
        </p:spPr>
        <p:txBody>
          <a:bodyPr/>
          <a:lstStyle/>
          <a:p>
            <a:pPr marL="342900" indent="-341313" eaLnBrk="1" hangingPunct="1">
              <a:spcBef>
                <a:spcPts val="10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solidFill>
                <a:srgbClr val="1E0044"/>
              </a:solidFill>
              <a:latin typeface="Princetown LET" pitchFamily="16" charset="0"/>
            </a:endParaRPr>
          </a:p>
        </p:txBody>
      </p:sp>
      <p:grpSp>
        <p:nvGrpSpPr>
          <p:cNvPr id="2" name="Group 5"/>
          <p:cNvGrpSpPr>
            <a:grpSpLocks/>
          </p:cNvGrpSpPr>
          <p:nvPr/>
        </p:nvGrpSpPr>
        <p:grpSpPr bwMode="auto">
          <a:xfrm>
            <a:off x="5105400" y="2170113"/>
            <a:ext cx="3122613" cy="1790700"/>
            <a:chOff x="3216" y="1367"/>
            <a:chExt cx="1967" cy="1128"/>
          </a:xfrm>
        </p:grpSpPr>
        <p:pic>
          <p:nvPicPr>
            <p:cNvPr id="25610" name="Picture 6"/>
            <p:cNvPicPr>
              <a:picLocks noChangeAspect="1" noChangeArrowheads="1"/>
            </p:cNvPicPr>
            <p:nvPr/>
          </p:nvPicPr>
          <p:blipFill>
            <a:blip r:embed="rId3"/>
            <a:srcRect/>
            <a:stretch>
              <a:fillRect/>
            </a:stretch>
          </p:blipFill>
          <p:spPr bwMode="auto">
            <a:xfrm>
              <a:off x="3216" y="1367"/>
              <a:ext cx="1967" cy="1128"/>
            </a:xfrm>
            <a:prstGeom prst="rect">
              <a:avLst/>
            </a:prstGeom>
            <a:noFill/>
            <a:ln w="9525">
              <a:noFill/>
              <a:round/>
              <a:headEnd/>
              <a:tailEnd/>
            </a:ln>
            <a:effectLst/>
          </p:spPr>
        </p:pic>
        <p:sp>
          <p:nvSpPr>
            <p:cNvPr id="25611" name="Text Box 7"/>
            <p:cNvSpPr txBox="1">
              <a:spLocks noChangeArrowheads="1"/>
            </p:cNvSpPr>
            <p:nvPr/>
          </p:nvSpPr>
          <p:spPr bwMode="auto">
            <a:xfrm>
              <a:off x="3216" y="1367"/>
              <a:ext cx="1967" cy="1128"/>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grpSp>
        <p:nvGrpSpPr>
          <p:cNvPr id="3" name="Group 8"/>
          <p:cNvGrpSpPr>
            <a:grpSpLocks/>
          </p:cNvGrpSpPr>
          <p:nvPr/>
        </p:nvGrpSpPr>
        <p:grpSpPr bwMode="auto">
          <a:xfrm>
            <a:off x="5181600" y="4114800"/>
            <a:ext cx="3046413" cy="2208213"/>
            <a:chOff x="3264" y="2592"/>
            <a:chExt cx="1919" cy="1391"/>
          </a:xfrm>
        </p:grpSpPr>
        <p:pic>
          <p:nvPicPr>
            <p:cNvPr id="25608" name="Picture 9"/>
            <p:cNvPicPr>
              <a:picLocks noChangeAspect="1" noChangeArrowheads="1"/>
            </p:cNvPicPr>
            <p:nvPr/>
          </p:nvPicPr>
          <p:blipFill>
            <a:blip r:embed="rId4"/>
            <a:srcRect/>
            <a:stretch>
              <a:fillRect/>
            </a:stretch>
          </p:blipFill>
          <p:spPr bwMode="auto">
            <a:xfrm>
              <a:off x="3264" y="2592"/>
              <a:ext cx="1919" cy="1391"/>
            </a:xfrm>
            <a:prstGeom prst="rect">
              <a:avLst/>
            </a:prstGeom>
            <a:noFill/>
            <a:ln w="9525">
              <a:noFill/>
              <a:round/>
              <a:headEnd/>
              <a:tailEnd/>
            </a:ln>
            <a:effectLst/>
          </p:spPr>
        </p:pic>
        <p:sp>
          <p:nvSpPr>
            <p:cNvPr id="25609" name="Text Box 10"/>
            <p:cNvSpPr txBox="1">
              <a:spLocks noChangeArrowheads="1"/>
            </p:cNvSpPr>
            <p:nvPr/>
          </p:nvSpPr>
          <p:spPr bwMode="auto">
            <a:xfrm>
              <a:off x="3264" y="2592"/>
              <a:ext cx="1919" cy="1391"/>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
        <p:nvSpPr>
          <p:cNvPr id="12" name="Rectangle 11"/>
          <p:cNvSpPr/>
          <p:nvPr/>
        </p:nvSpPr>
        <p:spPr>
          <a:xfrm>
            <a:off x="304800" y="1908070"/>
            <a:ext cx="4572000" cy="3965188"/>
          </a:xfrm>
          <a:prstGeom prst="rect">
            <a:avLst/>
          </a:prstGeom>
        </p:spPr>
        <p:txBody>
          <a:bodyPr wrap="square">
            <a:spAutoFit/>
          </a:bodyPr>
          <a:lstStyle/>
          <a:p>
            <a:pPr marL="527685" marR="5080" indent="-515620" algn="just">
              <a:lnSpc>
                <a:spcPct val="100000"/>
              </a:lnSpc>
              <a:spcBef>
                <a:spcPts val="1445"/>
              </a:spcBef>
              <a:tabLst>
                <a:tab pos="528320" algn="l"/>
              </a:tabLst>
            </a:pPr>
            <a:r>
              <a:rPr lang="en-US" sz="2000" b="1" dirty="0" smtClean="0">
                <a:solidFill>
                  <a:srgbClr val="C00000"/>
                </a:solidFill>
                <a:latin typeface="Arial" pitchFamily="34" charset="0"/>
                <a:cs typeface="Arial" pitchFamily="34" charset="0"/>
              </a:rPr>
              <a:t>  Conduction of heat</a:t>
            </a:r>
            <a:r>
              <a:rPr lang="en-US" sz="2000" dirty="0" smtClean="0">
                <a:latin typeface="Arial" pitchFamily="34" charset="0"/>
                <a:cs typeface="Arial" pitchFamily="34" charset="0"/>
              </a:rPr>
              <a:t>: </a:t>
            </a:r>
            <a:r>
              <a:rPr lang="en-US" sz="2000" spc="-5" dirty="0" smtClean="0">
                <a:latin typeface="Arial" pitchFamily="34" charset="0"/>
                <a:cs typeface="Arial" pitchFamily="34" charset="0"/>
              </a:rPr>
              <a:t>Good </a:t>
            </a:r>
            <a:r>
              <a:rPr lang="en-US" sz="2000" spc="-15" dirty="0" smtClean="0">
                <a:latin typeface="Arial" pitchFamily="34" charset="0"/>
                <a:cs typeface="Arial" pitchFamily="34" charset="0"/>
              </a:rPr>
              <a:t>conductors </a:t>
            </a:r>
            <a:r>
              <a:rPr lang="en-US" sz="2000" spc="-5" dirty="0" smtClean="0">
                <a:latin typeface="Arial" pitchFamily="34" charset="0"/>
                <a:cs typeface="Arial" pitchFamily="34" charset="0"/>
              </a:rPr>
              <a:t>of </a:t>
            </a:r>
            <a:r>
              <a:rPr lang="en-US" sz="2000" spc="-10" dirty="0" smtClean="0">
                <a:latin typeface="Arial" pitchFamily="34" charset="0"/>
                <a:cs typeface="Arial" pitchFamily="34" charset="0"/>
              </a:rPr>
              <a:t>heat; </a:t>
            </a:r>
            <a:r>
              <a:rPr lang="en-US" sz="2000" spc="-20" dirty="0" smtClean="0">
                <a:latin typeface="Arial" pitchFamily="34" charset="0"/>
                <a:cs typeface="Arial" pitchFamily="34" charset="0"/>
              </a:rPr>
              <a:t>have  </a:t>
            </a:r>
            <a:r>
              <a:rPr lang="en-US" sz="2000" spc="-10" dirty="0" smtClean="0">
                <a:latin typeface="Arial" pitchFamily="34" charset="0"/>
                <a:cs typeface="Arial" pitchFamily="34" charset="0"/>
              </a:rPr>
              <a:t>high </a:t>
            </a:r>
            <a:r>
              <a:rPr lang="en-US" sz="2000" spc="-5" dirty="0" smtClean="0">
                <a:latin typeface="Arial" pitchFamily="34" charset="0"/>
                <a:cs typeface="Arial" pitchFamily="34" charset="0"/>
              </a:rPr>
              <a:t>melting </a:t>
            </a:r>
            <a:r>
              <a:rPr lang="en-US" sz="2000" spc="-10" dirty="0" smtClean="0">
                <a:latin typeface="Arial" pitchFamily="34" charset="0"/>
                <a:cs typeface="Arial" pitchFamily="34" charset="0"/>
              </a:rPr>
              <a:t>points. </a:t>
            </a:r>
            <a:r>
              <a:rPr lang="en-US" sz="2000" spc="-15" dirty="0" smtClean="0">
                <a:latin typeface="Arial" pitchFamily="34" charset="0"/>
                <a:cs typeface="Arial" pitchFamily="34" charset="0"/>
              </a:rPr>
              <a:t>Silver </a:t>
            </a:r>
            <a:r>
              <a:rPr lang="en-US" sz="2000" spc="-5" dirty="0" smtClean="0">
                <a:latin typeface="Arial" pitchFamily="34" charset="0"/>
                <a:cs typeface="Arial" pitchFamily="34" charset="0"/>
              </a:rPr>
              <a:t>Ag and copper/ cuprum </a:t>
            </a:r>
            <a:r>
              <a:rPr lang="en-US" sz="2000" spc="-10" dirty="0" smtClean="0">
                <a:latin typeface="Arial" pitchFamily="34" charset="0"/>
                <a:cs typeface="Arial" pitchFamily="34" charset="0"/>
              </a:rPr>
              <a:t>Cu  </a:t>
            </a:r>
            <a:r>
              <a:rPr lang="en-US" sz="2000" spc="-15" dirty="0" smtClean="0">
                <a:latin typeface="Arial" pitchFamily="34" charset="0"/>
                <a:cs typeface="Arial" pitchFamily="34" charset="0"/>
              </a:rPr>
              <a:t>best</a:t>
            </a:r>
            <a:r>
              <a:rPr lang="en-US" sz="2000" spc="600" dirty="0" smtClean="0">
                <a:latin typeface="Arial" pitchFamily="34" charset="0"/>
                <a:cs typeface="Arial" pitchFamily="34" charset="0"/>
              </a:rPr>
              <a:t> </a:t>
            </a:r>
            <a:r>
              <a:rPr lang="en-US" sz="2000" spc="-15" dirty="0" smtClean="0">
                <a:latin typeface="Arial" pitchFamily="34" charset="0"/>
                <a:cs typeface="Arial" pitchFamily="34" charset="0"/>
              </a:rPr>
              <a:t>conductors  </a:t>
            </a:r>
            <a:r>
              <a:rPr lang="en-US" sz="2000" spc="-5" dirty="0" smtClean="0">
                <a:latin typeface="Arial" pitchFamily="34" charset="0"/>
                <a:cs typeface="Arial" pitchFamily="34" charset="0"/>
              </a:rPr>
              <a:t>of </a:t>
            </a:r>
            <a:r>
              <a:rPr lang="en-US" sz="2000" spc="-10" dirty="0" smtClean="0">
                <a:latin typeface="Arial" pitchFamily="34" charset="0"/>
                <a:cs typeface="Arial" pitchFamily="34" charset="0"/>
              </a:rPr>
              <a:t>heat. Lead/ </a:t>
            </a:r>
            <a:r>
              <a:rPr lang="en-US" sz="2000" spc="-5" dirty="0" err="1" smtClean="0">
                <a:latin typeface="Arial" pitchFamily="34" charset="0"/>
                <a:cs typeface="Arial" pitchFamily="34" charset="0"/>
              </a:rPr>
              <a:t>plumbum</a:t>
            </a:r>
            <a:r>
              <a:rPr lang="en-US" sz="2000" spc="-5" dirty="0" smtClean="0">
                <a:latin typeface="Arial" pitchFamily="34" charset="0"/>
                <a:cs typeface="Arial" pitchFamily="34" charset="0"/>
              </a:rPr>
              <a:t> </a:t>
            </a:r>
            <a:r>
              <a:rPr lang="en-US" sz="2000" dirty="0" err="1" smtClean="0">
                <a:latin typeface="Arial" pitchFamily="34" charset="0"/>
                <a:cs typeface="Arial" pitchFamily="34" charset="0"/>
              </a:rPr>
              <a:t>Pb</a:t>
            </a:r>
            <a:r>
              <a:rPr lang="en-US" sz="2000" dirty="0" smtClean="0">
                <a:latin typeface="Arial" pitchFamily="34" charset="0"/>
                <a:cs typeface="Arial" pitchFamily="34" charset="0"/>
              </a:rPr>
              <a:t> </a:t>
            </a:r>
            <a:r>
              <a:rPr lang="en-US" sz="2000" spc="-5" dirty="0" smtClean="0">
                <a:latin typeface="Arial" pitchFamily="34" charset="0"/>
                <a:cs typeface="Arial" pitchFamily="34" charset="0"/>
              </a:rPr>
              <a:t>and  </a:t>
            </a:r>
            <a:r>
              <a:rPr lang="en-US" sz="2000" spc="-10" dirty="0" smtClean="0">
                <a:latin typeface="Arial" pitchFamily="34" charset="0"/>
                <a:cs typeface="Arial" pitchFamily="34" charset="0"/>
              </a:rPr>
              <a:t>mercury poor </a:t>
            </a:r>
            <a:r>
              <a:rPr lang="en-US" sz="2000" spc="-15" dirty="0" smtClean="0">
                <a:latin typeface="Arial" pitchFamily="34" charset="0"/>
                <a:cs typeface="Arial" pitchFamily="34" charset="0"/>
              </a:rPr>
              <a:t>conductors </a:t>
            </a:r>
            <a:r>
              <a:rPr lang="en-US" sz="2000" spc="-5" dirty="0" smtClean="0">
                <a:latin typeface="Arial" pitchFamily="34" charset="0"/>
                <a:cs typeface="Arial" pitchFamily="34" charset="0"/>
              </a:rPr>
              <a:t>of</a:t>
            </a:r>
            <a:r>
              <a:rPr lang="en-US" sz="2000" spc="105" dirty="0" smtClean="0">
                <a:latin typeface="Arial" pitchFamily="34" charset="0"/>
                <a:cs typeface="Arial" pitchFamily="34" charset="0"/>
              </a:rPr>
              <a:t> </a:t>
            </a:r>
            <a:r>
              <a:rPr lang="en-US" sz="2000" spc="-15" dirty="0" smtClean="0">
                <a:latin typeface="Arial" pitchFamily="34" charset="0"/>
                <a:cs typeface="Arial" pitchFamily="34" charset="0"/>
              </a:rPr>
              <a:t>heat</a:t>
            </a:r>
            <a:endParaRPr lang="en-US" sz="2000" dirty="0" smtClean="0">
              <a:latin typeface="Arial" pitchFamily="34" charset="0"/>
              <a:cs typeface="Arial" pitchFamily="34" charset="0"/>
            </a:endParaRPr>
          </a:p>
          <a:p>
            <a:pPr marL="527685" marR="5715" indent="-515620" algn="just">
              <a:lnSpc>
                <a:spcPct val="100000"/>
              </a:lnSpc>
              <a:spcBef>
                <a:spcPts val="1445"/>
              </a:spcBef>
              <a:tabLst>
                <a:tab pos="528320" algn="l"/>
              </a:tabLst>
            </a:pPr>
            <a:r>
              <a:rPr lang="en-US" sz="2000" b="1" spc="-5" dirty="0" smtClean="0">
                <a:solidFill>
                  <a:srgbClr val="C00000"/>
                </a:solidFill>
                <a:latin typeface="Arial" pitchFamily="34" charset="0"/>
                <a:cs typeface="Arial" pitchFamily="34" charset="0"/>
              </a:rPr>
              <a:t>Conduction of electricity</a:t>
            </a:r>
            <a:r>
              <a:rPr lang="en-US" sz="2000" spc="-5" dirty="0" smtClean="0">
                <a:latin typeface="Arial" pitchFamily="34" charset="0"/>
                <a:cs typeface="Arial" pitchFamily="34" charset="0"/>
              </a:rPr>
              <a:t>: Good </a:t>
            </a:r>
            <a:r>
              <a:rPr lang="en-US" sz="2000" spc="-15" dirty="0" smtClean="0">
                <a:latin typeface="Arial" pitchFamily="34" charset="0"/>
                <a:cs typeface="Arial" pitchFamily="34" charset="0"/>
              </a:rPr>
              <a:t>conductors </a:t>
            </a:r>
            <a:r>
              <a:rPr lang="en-US" sz="2000" spc="-5" dirty="0" smtClean="0">
                <a:latin typeface="Arial" pitchFamily="34" charset="0"/>
                <a:cs typeface="Arial" pitchFamily="34" charset="0"/>
              </a:rPr>
              <a:t>of  </a:t>
            </a:r>
            <a:r>
              <a:rPr lang="en-US" sz="2000" spc="-20" dirty="0" smtClean="0">
                <a:latin typeface="Arial" pitchFamily="34" charset="0"/>
                <a:cs typeface="Arial" pitchFamily="34" charset="0"/>
              </a:rPr>
              <a:t>electricity. </a:t>
            </a:r>
            <a:r>
              <a:rPr lang="en-US" sz="2000" spc="-10" dirty="0" smtClean="0">
                <a:latin typeface="Arial" pitchFamily="34" charset="0"/>
                <a:cs typeface="Arial" pitchFamily="34" charset="0"/>
              </a:rPr>
              <a:t>Electric </a:t>
            </a:r>
            <a:r>
              <a:rPr lang="en-US" sz="2000" spc="-15" dirty="0" smtClean="0">
                <a:latin typeface="Arial" pitchFamily="34" charset="0"/>
                <a:cs typeface="Arial" pitchFamily="34" charset="0"/>
              </a:rPr>
              <a:t>wires </a:t>
            </a:r>
            <a:r>
              <a:rPr lang="en-US" sz="2000" spc="-20" dirty="0" smtClean="0">
                <a:latin typeface="Arial" pitchFamily="34" charset="0"/>
                <a:cs typeface="Arial" pitchFamily="34" charset="0"/>
              </a:rPr>
              <a:t>are </a:t>
            </a:r>
            <a:r>
              <a:rPr lang="en-US" sz="2000" spc="-5" dirty="0" smtClean="0">
                <a:latin typeface="Arial" pitchFamily="34" charset="0"/>
                <a:cs typeface="Arial" pitchFamily="34" charset="0"/>
              </a:rPr>
              <a:t>made of Cu </a:t>
            </a:r>
            <a:r>
              <a:rPr lang="en-US" sz="2000" spc="-15" dirty="0" smtClean="0">
                <a:latin typeface="Arial" pitchFamily="34" charset="0"/>
                <a:cs typeface="Arial" pitchFamily="34" charset="0"/>
              </a:rPr>
              <a:t>having </a:t>
            </a:r>
            <a:r>
              <a:rPr lang="en-US" sz="2000" spc="-5" dirty="0" smtClean="0">
                <a:latin typeface="Arial" pitchFamily="34" charset="0"/>
                <a:cs typeface="Arial" pitchFamily="34" charset="0"/>
              </a:rPr>
              <a:t>a </a:t>
            </a:r>
            <a:r>
              <a:rPr lang="en-US" sz="2000" spc="-10" dirty="0" smtClean="0">
                <a:latin typeface="Arial" pitchFamily="34" charset="0"/>
                <a:cs typeface="Arial" pitchFamily="34" charset="0"/>
              </a:rPr>
              <a:t>outer  insulation </a:t>
            </a:r>
            <a:r>
              <a:rPr lang="en-US" sz="2000" spc="-5" dirty="0" smtClean="0">
                <a:latin typeface="Arial" pitchFamily="34" charset="0"/>
                <a:cs typeface="Arial" pitchFamily="34" charset="0"/>
              </a:rPr>
              <a:t>of </a:t>
            </a:r>
            <a:r>
              <a:rPr lang="en-US" sz="2000" spc="-20" dirty="0" smtClean="0">
                <a:latin typeface="Arial" pitchFamily="34" charset="0"/>
                <a:cs typeface="Arial" pitchFamily="34" charset="0"/>
              </a:rPr>
              <a:t>PVC </a:t>
            </a:r>
            <a:r>
              <a:rPr lang="en-US" sz="2000" spc="-15" dirty="0" smtClean="0">
                <a:latin typeface="Arial" pitchFamily="34" charset="0"/>
                <a:cs typeface="Arial" pitchFamily="34" charset="0"/>
              </a:rPr>
              <a:t>(polyvinyl</a:t>
            </a:r>
            <a:r>
              <a:rPr lang="en-US" sz="2000" spc="100" dirty="0" smtClean="0">
                <a:latin typeface="Arial" pitchFamily="34" charset="0"/>
                <a:cs typeface="Arial" pitchFamily="34" charset="0"/>
              </a:rPr>
              <a:t> </a:t>
            </a:r>
            <a:r>
              <a:rPr lang="en-US" sz="2000" spc="-5" dirty="0" smtClean="0">
                <a:latin typeface="Arial" pitchFamily="34" charset="0"/>
                <a:cs typeface="Arial" pitchFamily="34" charset="0"/>
              </a:rPr>
              <a:t>chloride)</a:t>
            </a:r>
            <a:endParaRPr lang="en-US" sz="20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fill="hold" nodeType="clickEffect" nodePh="1">
                                  <p:stCondLst>
                                    <p:cond delay="0"/>
                                  </p:stCondLst>
                                  <p:endCondLst>
                                    <p:cond evt="begin" delay="0">
                                      <p:tn val="5"/>
                                    </p:cond>
                                  </p:endCondLst>
                                  <p:childTnLst>
                                    <p:set>
                                      <p:cBhvr additive="repl">
                                        <p:cTn id="6" dur="1" fill="hold">
                                          <p:stCondLst>
                                            <p:cond delay="0"/>
                                          </p:stCondLst>
                                        </p:cTn>
                                        <p:tgtEl>
                                          <p:spTgt spid="15364">
                                            <p:txEl>
                                              <p:pRg st="0" end="0"/>
                                            </p:txEl>
                                          </p:spTgt>
                                        </p:tgtEl>
                                        <p:attrNameLst>
                                          <p:attrName>style.visibility</p:attrName>
                                        </p:attrNameLst>
                                      </p:cBhvr>
                                      <p:to>
                                        <p:strVal val="visible"/>
                                      </p:to>
                                    </p:set>
                                    <p:anim from="(-#ppt_w/2)" to="(#ppt_x)" calcmode="lin" valueType="num">
                                      <p:cBhvr additive="repl">
                                        <p:cTn id="7" dur="600" fill="hold">
                                          <p:stCondLst>
                                            <p:cond delay="0"/>
                                          </p:stCondLst>
                                        </p:cTn>
                                        <p:tgtEl>
                                          <p:spTgt spid="15364">
                                            <p:txEl>
                                              <p:pRg st="0" end="0"/>
                                            </p:txEl>
                                          </p:spTgt>
                                        </p:tgtEl>
                                        <p:attrNameLst>
                                          <p:attrName>ppt_x</p:attrName>
                                        </p:attrNameLst>
                                      </p:cBhvr>
                                    </p:anim>
                                    <p:anim from="0" to="-1" calcmode="lin" valueType="num">
                                      <p:cBhvr additive="repl">
                                        <p:cTn id="8" dur="200" decel="50000" autoRev="1" fill="hold">
                                          <p:stCondLst>
                                            <p:cond delay="600"/>
                                          </p:stCondLst>
                                        </p:cTn>
                                        <p:tgtEl>
                                          <p:spTgt spid="15364">
                                            <p:txEl>
                                              <p:pRg st="0" end="0"/>
                                            </p:txEl>
                                          </p:spTgt>
                                        </p:tgtEl>
                                        <p:attrNameLst>
                                          <p:attrName>xshear</p:attrName>
                                        </p:attrNameLst>
                                      </p:cBhvr>
                                    </p:anim>
                                    <p:animScale>
                                      <p:cBhvr additive="repl">
                                        <p:cTn id="9" dur="200" decel="100000" autoRev="1" fill="hold">
                                          <p:stCondLst>
                                            <p:cond delay="0"/>
                                          </p:stCondLst>
                                        </p:cTn>
                                        <p:tgtEl>
                                          <p:spTgt spid="15364">
                                            <p:txEl>
                                              <p:pRg st="0" end="0"/>
                                            </p:txEl>
                                          </p:spTgt>
                                        </p:tgtEl>
                                      </p:cBhvr>
                                      <p:from x="100000" y="100000"/>
                                      <p:to x="80000" y="100000"/>
                                    </p:animScale>
                                    <p:anim by="(#ppt_h/3+#ppt_w*0.1)" calcmode="lin" valueType="num">
                                      <p:cBhvr additive="sum">
                                        <p:cTn id="10" dur="200" decel="100000" autoRev="1" fill="hold">
                                          <p:stCondLst>
                                            <p:cond delay="600"/>
                                          </p:stCondLst>
                                        </p:cTn>
                                        <p:tgtEl>
                                          <p:spTgt spid="15364">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1600200"/>
            <a:ext cx="8763000" cy="4525963"/>
          </a:xfrm>
        </p:spPr>
        <p:txBody>
          <a:bodyPr/>
          <a:lstStyle/>
          <a:p>
            <a:pPr eaLnBrk="1" hangingPunct="1"/>
            <a:r>
              <a:rPr lang="en-US" altLang="en-US" dirty="0" smtClean="0">
                <a:solidFill>
                  <a:schemeClr val="accent2"/>
                </a:solidFill>
                <a:ea typeface="MS PGothic" pitchFamily="34" charset="-128"/>
              </a:rPr>
              <a:t>Metals are </a:t>
            </a:r>
            <a:r>
              <a:rPr lang="en-US" altLang="en-US" b="1" u="sng" dirty="0" smtClean="0">
                <a:solidFill>
                  <a:schemeClr val="accent2"/>
                </a:solidFill>
                <a:ea typeface="MS PGothic" pitchFamily="34" charset="-128"/>
              </a:rPr>
              <a:t>good conductors of electricity</a:t>
            </a:r>
            <a:r>
              <a:rPr lang="en-US" altLang="en-US" dirty="0" smtClean="0">
                <a:ea typeface="MS PGothic" pitchFamily="34" charset="-128"/>
              </a:rPr>
              <a:t>. </a:t>
            </a:r>
          </a:p>
          <a:p>
            <a:pPr eaLnBrk="1" hangingPunct="1">
              <a:buFontTx/>
              <a:buNone/>
            </a:pPr>
            <a:r>
              <a:rPr lang="en-US" altLang="en-US" b="1" dirty="0" smtClean="0">
                <a:ea typeface="MS PGothic" pitchFamily="34" charset="-128"/>
              </a:rPr>
              <a:t>	Copper, silver, and gold</a:t>
            </a:r>
            <a:r>
              <a:rPr lang="en-US" altLang="en-US" dirty="0" smtClean="0">
                <a:ea typeface="MS PGothic" pitchFamily="34" charset="-128"/>
              </a:rPr>
              <a:t> are good electrical conductors. In a conductor, electric current can flow freely. Since metals have free electrons, they can carry a charge easily.</a:t>
            </a:r>
          </a:p>
        </p:txBody>
      </p:sp>
      <p:sp>
        <p:nvSpPr>
          <p:cNvPr id="27650" name="Rectangle 2"/>
          <p:cNvSpPr>
            <a:spLocks noGrp="1" noChangeArrowheads="1"/>
          </p:cNvSpPr>
          <p:nvPr>
            <p:ph type="title"/>
          </p:nvPr>
        </p:nvSpPr>
        <p:spPr>
          <a:xfrm>
            <a:off x="457200" y="0"/>
            <a:ext cx="8229600" cy="990600"/>
          </a:xfrm>
        </p:spPr>
        <p:txBody>
          <a:bodyPr/>
          <a:lstStyle/>
          <a:p>
            <a:pPr eaLnBrk="1" hangingPunct="1"/>
            <a:r>
              <a:rPr lang="en-US" altLang="en-US" sz="3600" b="1" dirty="0" smtClean="0">
                <a:solidFill>
                  <a:srgbClr val="FF0000"/>
                </a:solidFill>
                <a:latin typeface="Tahoma" pitchFamily="34" charset="0"/>
                <a:ea typeface="MS PGothic" pitchFamily="34" charset="-128"/>
              </a:rPr>
              <a:t>Conductor</a:t>
            </a:r>
          </a:p>
        </p:txBody>
      </p:sp>
      <p:pic>
        <p:nvPicPr>
          <p:cNvPr id="27652" name="Picture 5" descr="Mulitpaper_Covered_Copper_250x250"/>
          <p:cNvPicPr>
            <a:picLocks noChangeAspect="1" noChangeArrowheads="1"/>
          </p:cNvPicPr>
          <p:nvPr/>
        </p:nvPicPr>
        <p:blipFill>
          <a:blip r:embed="rId2"/>
          <a:srcRect/>
          <a:stretch>
            <a:fillRect/>
          </a:stretch>
        </p:blipFill>
        <p:spPr bwMode="auto">
          <a:xfrm>
            <a:off x="685800" y="4572000"/>
            <a:ext cx="2286000" cy="2286000"/>
          </a:xfrm>
          <a:prstGeom prst="rect">
            <a:avLst/>
          </a:prstGeom>
          <a:noFill/>
          <a:ln w="9525">
            <a:noFill/>
            <a:miter lim="800000"/>
            <a:headEnd/>
            <a:tailEnd/>
          </a:ln>
        </p:spPr>
      </p:pic>
      <p:pic>
        <p:nvPicPr>
          <p:cNvPr id="27653" name="Picture 7" descr="Simple_Electric_Circuit_ON_L"/>
          <p:cNvPicPr>
            <a:picLocks noChangeAspect="1" noChangeArrowheads="1"/>
          </p:cNvPicPr>
          <p:nvPr/>
        </p:nvPicPr>
        <p:blipFill>
          <a:blip r:embed="rId3"/>
          <a:srcRect/>
          <a:stretch>
            <a:fillRect/>
          </a:stretch>
        </p:blipFill>
        <p:spPr bwMode="auto">
          <a:xfrm>
            <a:off x="4648200" y="4743450"/>
            <a:ext cx="2857500" cy="2114550"/>
          </a:xfrm>
          <a:prstGeom prst="rect">
            <a:avLst/>
          </a:prstGeom>
          <a:noFill/>
          <a:ln w="9525">
            <a:noFill/>
            <a:miter lim="800000"/>
            <a:headEnd/>
            <a:tailEnd/>
          </a:ln>
        </p:spPr>
      </p:pic>
      <p:sp>
        <p:nvSpPr>
          <p:cNvPr id="27654" name="Text Box 8"/>
          <p:cNvSpPr txBox="1">
            <a:spLocks noChangeArrowheads="1"/>
          </p:cNvSpPr>
          <p:nvPr/>
        </p:nvSpPr>
        <p:spPr bwMode="auto">
          <a:xfrm>
            <a:off x="990600" y="4876800"/>
            <a:ext cx="3429000" cy="396875"/>
          </a:xfrm>
          <a:prstGeom prst="rect">
            <a:avLst/>
          </a:prstGeom>
          <a:noFill/>
          <a:ln w="9525">
            <a:noFill/>
            <a:miter lim="800000"/>
            <a:headEnd/>
            <a:tailEnd/>
          </a:ln>
        </p:spPr>
        <p:txBody>
          <a:bodyPr>
            <a:spAutoFit/>
          </a:bodyPr>
          <a:lstStyle/>
          <a:p>
            <a:pPr algn="ctr" eaLnBrk="1" hangingPunct="1">
              <a:spcBef>
                <a:spcPct val="50000"/>
              </a:spcBef>
            </a:pPr>
            <a:r>
              <a:rPr lang="en-US" altLang="en-US" sz="2000" b="1">
                <a:solidFill>
                  <a:schemeClr val="tx1"/>
                </a:solidFill>
                <a:ea typeface="MS PGothic" pitchFamily="34" charset="-128"/>
                <a:cs typeface="Arial" charset="0"/>
              </a:rPr>
              <a:t>Copper Wiring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0" y="1295400"/>
            <a:ext cx="9144000" cy="4191000"/>
          </a:xfrm>
        </p:spPr>
        <p:txBody>
          <a:bodyPr/>
          <a:lstStyle/>
          <a:p>
            <a:pPr eaLnBrk="1" hangingPunct="1">
              <a:buFontTx/>
              <a:buNone/>
            </a:pPr>
            <a:r>
              <a:rPr lang="en-US" altLang="en-US" smtClean="0">
                <a:solidFill>
                  <a:srgbClr val="CC6600"/>
                </a:solidFill>
                <a:ea typeface="MS PGothic" pitchFamily="34" charset="-128"/>
              </a:rPr>
              <a:t>     METALS are the best </a:t>
            </a:r>
            <a:r>
              <a:rPr lang="en-US" altLang="en-US" b="1" u="sng" smtClean="0">
                <a:solidFill>
                  <a:srgbClr val="CC6600"/>
                </a:solidFill>
                <a:ea typeface="MS PGothic" pitchFamily="34" charset="-128"/>
              </a:rPr>
              <a:t>conductors of heat</a:t>
            </a:r>
            <a:r>
              <a:rPr lang="en-US" altLang="en-US" smtClean="0">
                <a:solidFill>
                  <a:srgbClr val="CC6600"/>
                </a:solidFill>
                <a:ea typeface="MS PGothic" pitchFamily="34" charset="-128"/>
              </a:rPr>
              <a:t>.</a:t>
            </a:r>
            <a:r>
              <a:rPr lang="en-US" altLang="en-US" smtClean="0">
                <a:ea typeface="MS PGothic" pitchFamily="34" charset="-128"/>
              </a:rPr>
              <a:t> </a:t>
            </a:r>
          </a:p>
          <a:p>
            <a:pPr eaLnBrk="1" hangingPunct="1">
              <a:buFontTx/>
              <a:buNone/>
            </a:pPr>
            <a:r>
              <a:rPr lang="en-US" altLang="en-US" sz="2400" smtClean="0">
                <a:ea typeface="MS PGothic" pitchFamily="34" charset="-128"/>
              </a:rPr>
              <a:t>    This is because the electrons in metals move more freely than in non-metals, allowing the heat energy to travel across the metal.</a:t>
            </a:r>
          </a:p>
          <a:p>
            <a:pPr eaLnBrk="1" hangingPunct="1">
              <a:buFontTx/>
              <a:buNone/>
            </a:pPr>
            <a:r>
              <a:rPr lang="en-US" altLang="en-US" sz="2400" smtClean="0">
                <a:ea typeface="MS PGothic" pitchFamily="34" charset="-128"/>
              </a:rPr>
              <a:t>	For example, when the spoon touches the hot drink, the heat from the drink excites the electrons in the metal, and the electrons transfer the energy from one electron to another, carrying the heat all the way up the spoon quickly. </a:t>
            </a:r>
          </a:p>
        </p:txBody>
      </p:sp>
      <p:sp>
        <p:nvSpPr>
          <p:cNvPr id="26626" name="Rectangle 2"/>
          <p:cNvSpPr>
            <a:spLocks noGrp="1" noChangeArrowheads="1"/>
          </p:cNvSpPr>
          <p:nvPr>
            <p:ph type="title"/>
          </p:nvPr>
        </p:nvSpPr>
        <p:spPr>
          <a:xfrm>
            <a:off x="228600" y="0"/>
            <a:ext cx="8686800" cy="1143000"/>
          </a:xfrm>
        </p:spPr>
        <p:txBody>
          <a:bodyPr/>
          <a:lstStyle/>
          <a:p>
            <a:pPr eaLnBrk="1" hangingPunct="1"/>
            <a:r>
              <a:rPr lang="en-US" altLang="en-US" sz="2400" b="1" smtClean="0">
                <a:ea typeface="MS PGothic" pitchFamily="34" charset="-128"/>
              </a:rPr>
              <a:t>When you leave a spoon in a cup of hot drink, the bit poking out of the drink gets hot. Why?  </a:t>
            </a:r>
            <a:r>
              <a:rPr lang="en-US" altLang="en-US" sz="2400" b="1" u="sng" smtClean="0">
                <a:ea typeface="MS PGothic" pitchFamily="34" charset="-128"/>
              </a:rPr>
              <a:t>Conduction</a:t>
            </a:r>
            <a:r>
              <a:rPr lang="en-US" altLang="en-US" sz="2400" b="1" smtClean="0">
                <a:ea typeface="MS PGothic" pitchFamily="34" charset="-128"/>
              </a:rPr>
              <a:t>!</a:t>
            </a:r>
            <a:r>
              <a:rPr lang="en-US" altLang="en-US" sz="4000" smtClean="0">
                <a:ea typeface="MS PGothic" pitchFamily="34" charset="-128"/>
              </a:rPr>
              <a:t> </a:t>
            </a:r>
          </a:p>
        </p:txBody>
      </p:sp>
      <p:pic>
        <p:nvPicPr>
          <p:cNvPr id="26628" name="Picture 5" descr="HotCocoaWithSpoon"/>
          <p:cNvPicPr>
            <a:picLocks noChangeAspect="1" noChangeArrowheads="1"/>
          </p:cNvPicPr>
          <p:nvPr/>
        </p:nvPicPr>
        <p:blipFill>
          <a:blip r:embed="rId2"/>
          <a:srcRect/>
          <a:stretch>
            <a:fillRect/>
          </a:stretch>
        </p:blipFill>
        <p:spPr bwMode="auto">
          <a:xfrm>
            <a:off x="2819400" y="4976813"/>
            <a:ext cx="3429000" cy="1881187"/>
          </a:xfrm>
          <a:prstGeom prst="rect">
            <a:avLst/>
          </a:prstGeom>
          <a:noFill/>
          <a:ln w="9525">
            <a:noFill/>
            <a:miter lim="800000"/>
            <a:headEnd/>
            <a:tailEnd/>
          </a:ln>
        </p:spPr>
      </p:pic>
      <p:sp>
        <p:nvSpPr>
          <p:cNvPr id="26629" name="Text Box 6"/>
          <p:cNvSpPr txBox="1">
            <a:spLocks noChangeArrowheads="1"/>
          </p:cNvSpPr>
          <p:nvPr/>
        </p:nvSpPr>
        <p:spPr bwMode="auto">
          <a:xfrm>
            <a:off x="152400" y="5715000"/>
            <a:ext cx="2438400" cy="701675"/>
          </a:xfrm>
          <a:prstGeom prst="rect">
            <a:avLst/>
          </a:prstGeom>
          <a:noFill/>
          <a:ln w="9525">
            <a:noFill/>
            <a:miter lim="800000"/>
            <a:headEnd/>
            <a:tailEnd/>
          </a:ln>
        </p:spPr>
        <p:txBody>
          <a:bodyPr>
            <a:spAutoFit/>
          </a:bodyPr>
          <a:lstStyle/>
          <a:p>
            <a:pPr algn="ctr" eaLnBrk="1" hangingPunct="1">
              <a:spcBef>
                <a:spcPct val="50000"/>
              </a:spcBef>
            </a:pPr>
            <a:r>
              <a:rPr lang="en-US" altLang="en-US" sz="2000" b="1">
                <a:solidFill>
                  <a:srgbClr val="FF3300"/>
                </a:solidFill>
                <a:ea typeface="MS PGothic" pitchFamily="34" charset="-128"/>
                <a:cs typeface="Arial" charset="0"/>
              </a:rPr>
              <a:t>Best conductors:</a:t>
            </a:r>
            <a:r>
              <a:rPr lang="en-US" altLang="en-US" sz="2000">
                <a:solidFill>
                  <a:srgbClr val="FF3300"/>
                </a:solidFill>
                <a:ea typeface="MS PGothic" pitchFamily="34" charset="-128"/>
                <a:cs typeface="Arial" charset="0"/>
              </a:rPr>
              <a:t> silver and copper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1507"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1508" name="Text Box 3"/>
          <p:cNvSpPr txBox="1">
            <a:spLocks noChangeArrowheads="1"/>
          </p:cNvSpPr>
          <p:nvPr/>
        </p:nvSpPr>
        <p:spPr bwMode="auto">
          <a:xfrm>
            <a:off x="685800" y="609600"/>
            <a:ext cx="7772400" cy="11430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err="1" smtClean="0">
                <a:solidFill>
                  <a:srgbClr val="FFC000"/>
                </a:solidFill>
                <a:latin typeface="Arial" pitchFamily="34" charset="0"/>
                <a:cs typeface="Arial" pitchFamily="34" charset="0"/>
              </a:rPr>
              <a:t>Lustre</a:t>
            </a:r>
            <a:endParaRPr lang="en-US" altLang="en-US" sz="4800" b="1" dirty="0">
              <a:solidFill>
                <a:srgbClr val="FFC000"/>
              </a:solidFill>
              <a:latin typeface="Arial" pitchFamily="34" charset="0"/>
              <a:cs typeface="Arial" pitchFamily="34" charset="0"/>
            </a:endParaRPr>
          </a:p>
        </p:txBody>
      </p:sp>
      <p:sp>
        <p:nvSpPr>
          <p:cNvPr id="11268" name="Text Box 4"/>
          <p:cNvSpPr txBox="1">
            <a:spLocks noChangeArrowheads="1"/>
          </p:cNvSpPr>
          <p:nvPr/>
        </p:nvSpPr>
        <p:spPr bwMode="auto">
          <a:xfrm>
            <a:off x="685800" y="1981200"/>
            <a:ext cx="3810000" cy="4114800"/>
          </a:xfrm>
          <a:prstGeom prst="rect">
            <a:avLst/>
          </a:prstGeom>
          <a:noFill/>
          <a:ln w="9525">
            <a:noFill/>
            <a:round/>
            <a:headEnd/>
            <a:tailEnd/>
          </a:ln>
          <a:effectLst/>
        </p:spPr>
        <p:txBody>
          <a:bodyPr/>
          <a:lstStyle/>
          <a:p>
            <a:pPr marL="342900" indent="-341313" eaLnBrk="1" hangingPunct="1">
              <a:spcBef>
                <a:spcPts val="12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800" b="1" u="sng" dirty="0">
              <a:solidFill>
                <a:srgbClr val="99A11B"/>
              </a:solidFill>
              <a:latin typeface="Bodoni SvtyTwo OS ITC TT-BookIt" pitchFamily="16" charset="0"/>
            </a:endParaRPr>
          </a:p>
        </p:txBody>
      </p:sp>
      <p:grpSp>
        <p:nvGrpSpPr>
          <p:cNvPr id="2" name="Group 5"/>
          <p:cNvGrpSpPr>
            <a:grpSpLocks/>
          </p:cNvGrpSpPr>
          <p:nvPr/>
        </p:nvGrpSpPr>
        <p:grpSpPr bwMode="auto">
          <a:xfrm>
            <a:off x="4648200" y="2133600"/>
            <a:ext cx="3808413" cy="3808413"/>
            <a:chOff x="2928" y="1344"/>
            <a:chExt cx="2399" cy="2399"/>
          </a:xfrm>
        </p:grpSpPr>
        <p:pic>
          <p:nvPicPr>
            <p:cNvPr id="21511" name="Picture 6"/>
            <p:cNvPicPr>
              <a:picLocks noChangeAspect="1" noChangeArrowheads="1"/>
            </p:cNvPicPr>
            <p:nvPr/>
          </p:nvPicPr>
          <p:blipFill>
            <a:blip r:embed="rId3"/>
            <a:srcRect/>
            <a:stretch>
              <a:fillRect/>
            </a:stretch>
          </p:blipFill>
          <p:spPr bwMode="auto">
            <a:xfrm>
              <a:off x="2928" y="1344"/>
              <a:ext cx="2399" cy="2399"/>
            </a:xfrm>
            <a:prstGeom prst="rect">
              <a:avLst/>
            </a:prstGeom>
            <a:noFill/>
            <a:ln w="9525">
              <a:noFill/>
              <a:round/>
              <a:headEnd/>
              <a:tailEnd/>
            </a:ln>
            <a:effectLst/>
          </p:spPr>
        </p:pic>
        <p:sp>
          <p:nvSpPr>
            <p:cNvPr id="21512" name="Text Box 7"/>
            <p:cNvSpPr txBox="1">
              <a:spLocks noChangeArrowheads="1"/>
            </p:cNvSpPr>
            <p:nvPr/>
          </p:nvSpPr>
          <p:spPr bwMode="auto">
            <a:xfrm>
              <a:off x="2928" y="1344"/>
              <a:ext cx="2399" cy="2399"/>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
        <p:nvSpPr>
          <p:cNvPr id="9" name="Rectangle 8"/>
          <p:cNvSpPr/>
          <p:nvPr/>
        </p:nvSpPr>
        <p:spPr>
          <a:xfrm>
            <a:off x="457200" y="2209800"/>
            <a:ext cx="3886200" cy="1815882"/>
          </a:xfrm>
          <a:prstGeom prst="rect">
            <a:avLst/>
          </a:prstGeom>
        </p:spPr>
        <p:txBody>
          <a:bodyPr wrap="square">
            <a:spAutoFit/>
          </a:bodyPr>
          <a:lstStyle/>
          <a:p>
            <a:pPr marL="469900" marR="5080" indent="-457200" algn="just">
              <a:lnSpc>
                <a:spcPct val="100000"/>
              </a:lnSpc>
              <a:tabLst>
                <a:tab pos="469900" algn="l"/>
              </a:tabLst>
            </a:pPr>
            <a:r>
              <a:rPr lang="en-US" spc="-15" dirty="0" smtClean="0">
                <a:solidFill>
                  <a:srgbClr val="00AFEF"/>
                </a:solidFill>
                <a:latin typeface="Carlito"/>
                <a:cs typeface="Carlito"/>
              </a:rPr>
              <a:t>      </a:t>
            </a:r>
            <a:r>
              <a:rPr lang="en-US" sz="2800" spc="-15" dirty="0" err="1" smtClean="0">
                <a:latin typeface="Arial" pitchFamily="34" charset="0"/>
                <a:cs typeface="Arial" pitchFamily="34" charset="0"/>
              </a:rPr>
              <a:t>Lustre</a:t>
            </a:r>
            <a:r>
              <a:rPr lang="en-US" sz="2800" spc="-15" dirty="0" smtClean="0">
                <a:latin typeface="Arial" pitchFamily="34" charset="0"/>
                <a:cs typeface="Arial" pitchFamily="34" charset="0"/>
              </a:rPr>
              <a:t>: </a:t>
            </a:r>
            <a:r>
              <a:rPr lang="en-US" sz="2800" dirty="0" smtClean="0">
                <a:latin typeface="Arial" pitchFamily="34" charset="0"/>
                <a:cs typeface="Arial" pitchFamily="34" charset="0"/>
              </a:rPr>
              <a:t>Shine in </a:t>
            </a:r>
            <a:r>
              <a:rPr lang="en-US" sz="2800" spc="-10" dirty="0" smtClean="0">
                <a:latin typeface="Arial" pitchFamily="34" charset="0"/>
                <a:cs typeface="Arial" pitchFamily="34" charset="0"/>
              </a:rPr>
              <a:t>their </a:t>
            </a:r>
            <a:r>
              <a:rPr lang="en-US" sz="2800" spc="-15" dirty="0" smtClean="0">
                <a:latin typeface="Arial" pitchFamily="34" charset="0"/>
                <a:cs typeface="Arial" pitchFamily="34" charset="0"/>
              </a:rPr>
              <a:t>pure </a:t>
            </a:r>
            <a:r>
              <a:rPr lang="en-US" sz="2800" spc="-25" dirty="0" smtClean="0">
                <a:latin typeface="Arial" pitchFamily="34" charset="0"/>
                <a:cs typeface="Arial" pitchFamily="34" charset="0"/>
              </a:rPr>
              <a:t>state, </a:t>
            </a:r>
            <a:r>
              <a:rPr lang="en-US" sz="2800" spc="-5" dirty="0" smtClean="0">
                <a:latin typeface="Arial" pitchFamily="34" charset="0"/>
                <a:cs typeface="Arial" pitchFamily="34" charset="0"/>
              </a:rPr>
              <a:t>polished </a:t>
            </a:r>
            <a:r>
              <a:rPr lang="en-US" sz="2800" spc="-20" dirty="0" smtClean="0">
                <a:latin typeface="Arial" pitchFamily="34" charset="0"/>
                <a:cs typeface="Arial" pitchFamily="34" charset="0"/>
              </a:rPr>
              <a:t>to </a:t>
            </a:r>
            <a:r>
              <a:rPr lang="en-US" sz="2800" spc="-10" dirty="0" smtClean="0">
                <a:latin typeface="Arial" pitchFamily="34" charset="0"/>
                <a:cs typeface="Arial" pitchFamily="34" charset="0"/>
              </a:rPr>
              <a:t>give </a:t>
            </a:r>
            <a:r>
              <a:rPr lang="en-US" sz="2800" spc="-5" dirty="0" smtClean="0">
                <a:latin typeface="Arial" pitchFamily="34" charset="0"/>
                <a:cs typeface="Arial" pitchFamily="34" charset="0"/>
              </a:rPr>
              <a:t>a  highly </a:t>
            </a:r>
            <a:r>
              <a:rPr lang="en-US" sz="2800" spc="-80" dirty="0" err="1" smtClean="0">
                <a:latin typeface="Arial" pitchFamily="34" charset="0"/>
                <a:cs typeface="Arial" pitchFamily="34" charset="0"/>
              </a:rPr>
              <a:t>reﬂective</a:t>
            </a:r>
            <a:r>
              <a:rPr lang="en-US" sz="2800" spc="-120" dirty="0" smtClean="0">
                <a:latin typeface="Arial" pitchFamily="34" charset="0"/>
                <a:cs typeface="Arial" pitchFamily="34" charset="0"/>
              </a:rPr>
              <a:t> </a:t>
            </a:r>
            <a:r>
              <a:rPr lang="en-US" sz="2800" spc="-15" dirty="0" smtClean="0">
                <a:latin typeface="Arial" pitchFamily="34" charset="0"/>
                <a:cs typeface="Arial" pitchFamily="34" charset="0"/>
              </a:rPr>
              <a:t>surface</a:t>
            </a:r>
            <a:endParaRPr lang="en-US" dirty="0">
              <a:latin typeface="Arial" pitchFamily="34" charset="0"/>
              <a:cs typeface="Arial" pitchFamily="34" charset="0"/>
            </a:endParaRPr>
          </a:p>
        </p:txBody>
      </p:sp>
      <p:sp>
        <p:nvSpPr>
          <p:cNvPr id="10" name="object 4"/>
          <p:cNvSpPr/>
          <p:nvPr/>
        </p:nvSpPr>
        <p:spPr>
          <a:xfrm>
            <a:off x="1066800" y="4114800"/>
            <a:ext cx="3200400" cy="262432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fill="hold" nodeType="clickEffect" nodePh="1">
                                  <p:stCondLst>
                                    <p:cond delay="0"/>
                                  </p:stCondLst>
                                  <p:endCondLst>
                                    <p:cond evt="begin" delay="0">
                                      <p:tn val="5"/>
                                    </p:cond>
                                  </p:endCondLst>
                                  <p:iterate type="lt">
                                    <p:tmPct val="10000"/>
                                  </p:iterate>
                                  <p:childTnLst>
                                    <p:set>
                                      <p:cBhvr additive="repl">
                                        <p:cTn id="6" dur="1" fill="hold">
                                          <p:stCondLst>
                                            <p:cond delay="0"/>
                                          </p:stCondLst>
                                        </p:cTn>
                                        <p:tgtEl>
                                          <p:spTgt spid="11268">
                                            <p:txEl>
                                              <p:pRg st="0" end="0"/>
                                            </p:txEl>
                                          </p:spTgt>
                                        </p:tgtEl>
                                        <p:attrNameLst>
                                          <p:attrName>style.visibility</p:attrName>
                                        </p:attrNameLst>
                                      </p:cBhvr>
                                      <p:to>
                                        <p:strVal val="visible"/>
                                      </p:to>
                                    </p:set>
                                    <p:anim by="(-#ppt_w*2)" calcmode="lin" valueType="num">
                                      <p:cBhvr additive="repl">
                                        <p:cTn id="7" dur="500" autoRev="1" fill="hold">
                                          <p:stCondLst>
                                            <p:cond delay="0"/>
                                          </p:stCondLst>
                                        </p:cTn>
                                        <p:tgtEl>
                                          <p:spTgt spid="11268">
                                            <p:txEl>
                                              <p:pRg st="0" end="0"/>
                                            </p:txEl>
                                          </p:spTgt>
                                        </p:tgtEl>
                                        <p:attrNameLst>
                                          <p:attrName>ppt_w</p:attrName>
                                        </p:attrNameLst>
                                      </p:cBhvr>
                                    </p:anim>
                                    <p:anim by="(#ppt_w*0.50)" calcmode="lin" valueType="num">
                                      <p:cBhvr additive="repl">
                                        <p:cTn id="8" dur="500" decel="50000" autoRev="1" fill="hold">
                                          <p:stCondLst>
                                            <p:cond delay="0"/>
                                          </p:stCondLst>
                                        </p:cTn>
                                        <p:tgtEl>
                                          <p:spTgt spid="11268">
                                            <p:txEl>
                                              <p:pRg st="0" end="0"/>
                                            </p:txEl>
                                          </p:spTgt>
                                        </p:tgtEl>
                                        <p:attrNameLst>
                                          <p:attrName>ppt_x</p:attrName>
                                        </p:attrNameLst>
                                      </p:cBhvr>
                                    </p:anim>
                                    <p:anim from="(-#ppt_h/2)" to="(#ppt_y)" calcmode="lin" valueType="num">
                                      <p:cBhvr additive="repl">
                                        <p:cTn id="9" dur="1000" fill="hold">
                                          <p:stCondLst>
                                            <p:cond delay="0"/>
                                          </p:stCondLst>
                                        </p:cTn>
                                        <p:tgtEl>
                                          <p:spTgt spid="11268">
                                            <p:txEl>
                                              <p:pRg st="0" end="0"/>
                                            </p:txEl>
                                          </p:spTgt>
                                        </p:tgtEl>
                                        <p:attrNameLst>
                                          <p:attrName>ppt_y</p:attrName>
                                        </p:attrNameLst>
                                      </p:cBhvr>
                                    </p:anim>
                                    <p:animRot by="21600000">
                                      <p:cBhvr additive="repl">
                                        <p:cTn id="10" dur="1000" fill="hold">
                                          <p:stCondLst>
                                            <p:cond delay="0"/>
                                          </p:stCondLst>
                                        </p:cTn>
                                        <p:tgtEl>
                                          <p:spTgt spid="11268">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fill="hold" nodeType="clickEffect">
                                  <p:stCondLst>
                                    <p:cond delay="0"/>
                                  </p:stCondLst>
                                  <p:childTnLst>
                                    <p:set>
                                      <p:cBhvr additive="repl">
                                        <p:cTn id="14" dur="1" fill="hold">
                                          <p:stCondLst>
                                            <p:cond delay="0"/>
                                          </p:stCondLst>
                                        </p:cTn>
                                        <p:tgtEl>
                                          <p:spTgt spid="2"/>
                                        </p:tgtEl>
                                        <p:attrNameLst>
                                          <p:attrName>style.visibility</p:attrName>
                                        </p:attrNameLst>
                                      </p:cBhvr>
                                      <p:to>
                                        <p:strVal val="visible"/>
                                      </p:to>
                                    </p:set>
                                    <p:animEffect transition="in" filter="fade">
                                      <p:cBhvr additive="repl">
                                        <p:cTn id="15" dur="2000"/>
                                        <p:tgtEl>
                                          <p:spTgt spid="2"/>
                                        </p:tgtEl>
                                      </p:cBhvr>
                                    </p:animEffect>
                                    <p:anim calcmode="lin" valueType="num">
                                      <p:cBhvr additive="repl">
                                        <p:cTn id="16" dur="2000" fill="hold"/>
                                        <p:tgtEl>
                                          <p:spTgt spid="2"/>
                                        </p:tgtEl>
                                        <p:attrNameLst>
                                          <p:attrName>r</p:attrName>
                                        </p:attrNameLst>
                                      </p:cBhvr>
                                      <p:tavLst>
                                        <p:tav tm="100000">
                                          <p:val>
                                            <p:strVal val="720"/>
                                          </p:val>
                                        </p:tav>
                                        <p:tav tm="100000">
                                          <p:val>
                                            <p:strVal val="0"/>
                                          </p:val>
                                        </p:tav>
                                      </p:tavLst>
                                    </p:anim>
                                    <p:anim calcmode="lin" valueType="num">
                                      <p:cBhvr additive="repl">
                                        <p:cTn id="17" dur="2000" fill="hold"/>
                                        <p:tgtEl>
                                          <p:spTgt spid="2"/>
                                        </p:tgtEl>
                                        <p:attrNameLst>
                                          <p:attrName>ppt_h</p:attrName>
                                        </p:attrNameLst>
                                      </p:cBhvr>
                                      <p:tavLst>
                                        <p:tav tm="100000">
                                          <p:val>
                                            <p:fltVal val="0"/>
                                          </p:val>
                                        </p:tav>
                                        <p:tav tm="100000">
                                          <p:val>
                                            <p:strVal val="#ppt_h"/>
                                          </p:val>
                                        </p:tav>
                                      </p:tavLst>
                                    </p:anim>
                                    <p:anim calcmode="lin" valueType="num">
                                      <p:cBhvr additive="repl">
                                        <p:cTn id="18" dur="2000" fill="hold"/>
                                        <p:tgtEl>
                                          <p:spTgt spid="2"/>
                                        </p:tgtEl>
                                        <p:attrNameLst>
                                          <p:attrName>ppt_w</p:attrName>
                                        </p:attrNameLst>
                                      </p:cBhvr>
                                      <p:tavLst>
                                        <p:tav tm="10000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spc="-5" dirty="0" smtClean="0">
                <a:latin typeface="Arial" pitchFamily="34" charset="0"/>
                <a:cs typeface="Arial" pitchFamily="34" charset="0"/>
              </a:rPr>
              <a:t>Solids</a:t>
            </a:r>
            <a:r>
              <a:rPr lang="en-US" spc="-5" dirty="0" smtClean="0">
                <a:latin typeface="Arial" pitchFamily="34" charset="0"/>
                <a:cs typeface="Arial" pitchFamily="34" charset="0"/>
              </a:rPr>
              <a:t>: </a:t>
            </a:r>
            <a:r>
              <a:rPr lang="en-US" spc="-40" dirty="0" smtClean="0">
                <a:latin typeface="Arial" pitchFamily="34" charset="0"/>
                <a:cs typeface="Arial" pitchFamily="34" charset="0"/>
              </a:rPr>
              <a:t>At</a:t>
            </a:r>
            <a:r>
              <a:rPr lang="en-US" spc="550" dirty="0" smtClean="0">
                <a:latin typeface="Arial" pitchFamily="34" charset="0"/>
                <a:cs typeface="Arial" pitchFamily="34" charset="0"/>
              </a:rPr>
              <a:t> </a:t>
            </a:r>
            <a:r>
              <a:rPr lang="en-US" spc="-20" dirty="0" smtClean="0">
                <a:latin typeface="Arial" pitchFamily="34" charset="0"/>
                <a:cs typeface="Arial" pitchFamily="34" charset="0"/>
              </a:rPr>
              <a:t>room </a:t>
            </a:r>
            <a:r>
              <a:rPr lang="en-US" spc="-15" dirty="0" smtClean="0">
                <a:latin typeface="Arial" pitchFamily="34" charset="0"/>
                <a:cs typeface="Arial" pitchFamily="34" charset="0"/>
              </a:rPr>
              <a:t>temperature.</a:t>
            </a:r>
          </a:p>
          <a:p>
            <a:r>
              <a:rPr lang="en-US" spc="-15" dirty="0" smtClean="0">
                <a:latin typeface="Arial" pitchFamily="34" charset="0"/>
                <a:cs typeface="Arial" pitchFamily="34" charset="0"/>
              </a:rPr>
              <a:t> </a:t>
            </a:r>
            <a:r>
              <a:rPr lang="en-US" spc="-10" dirty="0" smtClean="0">
                <a:latin typeface="Arial" pitchFamily="34" charset="0"/>
                <a:cs typeface="Arial" pitchFamily="34" charset="0"/>
              </a:rPr>
              <a:t>Exceptions: Mercury/  </a:t>
            </a:r>
            <a:r>
              <a:rPr lang="en-US" spc="-20" dirty="0" err="1" smtClean="0">
                <a:latin typeface="Arial" pitchFamily="34" charset="0"/>
                <a:cs typeface="Arial" pitchFamily="34" charset="0"/>
              </a:rPr>
              <a:t>hydrargyrum</a:t>
            </a:r>
            <a:r>
              <a:rPr lang="en-US" spc="-20" dirty="0" smtClean="0">
                <a:latin typeface="Arial" pitchFamily="34" charset="0"/>
                <a:cs typeface="Arial" pitchFamily="34" charset="0"/>
              </a:rPr>
              <a:t> </a:t>
            </a:r>
            <a:r>
              <a:rPr lang="en-US" spc="-5" dirty="0" smtClean="0">
                <a:latin typeface="Arial" pitchFamily="34" charset="0"/>
                <a:cs typeface="Arial" pitchFamily="34" charset="0"/>
              </a:rPr>
              <a:t>Hg </a:t>
            </a:r>
            <a:r>
              <a:rPr lang="en-US" dirty="0" smtClean="0">
                <a:latin typeface="Arial" pitchFamily="34" charset="0"/>
                <a:cs typeface="Arial" pitchFamily="34" charset="0"/>
              </a:rPr>
              <a:t>and </a:t>
            </a:r>
            <a:r>
              <a:rPr lang="en-US" spc="-10" dirty="0" smtClean="0">
                <a:latin typeface="Arial" pitchFamily="34" charset="0"/>
                <a:cs typeface="Arial" pitchFamily="34" charset="0"/>
              </a:rPr>
              <a:t>gallium </a:t>
            </a:r>
            <a:r>
              <a:rPr lang="en-US" spc="-5" dirty="0" err="1" smtClean="0">
                <a:latin typeface="Arial" pitchFamily="34" charset="0"/>
                <a:cs typeface="Arial" pitchFamily="34" charset="0"/>
              </a:rPr>
              <a:t>Ga</a:t>
            </a:r>
            <a:r>
              <a:rPr lang="en-US" spc="-5" dirty="0" smtClean="0">
                <a:latin typeface="Arial" pitchFamily="34" charset="0"/>
                <a:cs typeface="Arial" pitchFamily="34" charset="0"/>
              </a:rPr>
              <a:t> </a:t>
            </a:r>
            <a:r>
              <a:rPr lang="en-US" spc="-15" dirty="0" smtClean="0">
                <a:latin typeface="Arial" pitchFamily="34" charset="0"/>
                <a:cs typeface="Arial" pitchFamily="34" charset="0"/>
              </a:rPr>
              <a:t>are </a:t>
            </a:r>
            <a:r>
              <a:rPr lang="en-US" spc="-10" dirty="0" smtClean="0">
                <a:latin typeface="Arial" pitchFamily="34" charset="0"/>
                <a:cs typeface="Arial" pitchFamily="34" charset="0"/>
              </a:rPr>
              <a:t>in liquid </a:t>
            </a:r>
            <a:r>
              <a:rPr lang="en-US" spc="-30" dirty="0" smtClean="0">
                <a:latin typeface="Arial" pitchFamily="34" charset="0"/>
                <a:cs typeface="Arial" pitchFamily="34" charset="0"/>
              </a:rPr>
              <a:t>state at  </a:t>
            </a:r>
            <a:r>
              <a:rPr lang="en-US" spc="-20" dirty="0" smtClean="0">
                <a:latin typeface="Arial" pitchFamily="34" charset="0"/>
                <a:cs typeface="Arial" pitchFamily="34" charset="0"/>
              </a:rPr>
              <a:t>room</a:t>
            </a:r>
            <a:r>
              <a:rPr lang="en-US" spc="15" dirty="0" smtClean="0">
                <a:latin typeface="Arial" pitchFamily="34" charset="0"/>
                <a:cs typeface="Arial" pitchFamily="34" charset="0"/>
              </a:rPr>
              <a:t> </a:t>
            </a:r>
            <a:r>
              <a:rPr lang="en-US" spc="-20" dirty="0" smtClean="0">
                <a:latin typeface="Arial" pitchFamily="34" charset="0"/>
                <a:cs typeface="Arial" pitchFamily="34" charset="0"/>
              </a:rPr>
              <a:t>temperature</a:t>
            </a:r>
            <a:endParaRPr lang="en-US" dirty="0" smtClean="0">
              <a:latin typeface="Arial" pitchFamily="34" charset="0"/>
              <a:cs typeface="Arial" pitchFamily="34" charset="0"/>
            </a:endParaRPr>
          </a:p>
          <a:p>
            <a:endParaRPr lang="en-US" dirty="0"/>
          </a:p>
        </p:txBody>
      </p:sp>
      <p:sp>
        <p:nvSpPr>
          <p:cNvPr id="2" name="Title 1"/>
          <p:cNvSpPr>
            <a:spLocks noGrp="1"/>
          </p:cNvSpPr>
          <p:nvPr>
            <p:ph type="title"/>
          </p:nvPr>
        </p:nvSpPr>
        <p:spPr/>
        <p:txBody>
          <a:bodyPr/>
          <a:lstStyle/>
          <a:p>
            <a:r>
              <a:rPr lang="en-US" b="1" dirty="0" smtClean="0">
                <a:solidFill>
                  <a:srgbClr val="C00000"/>
                </a:solidFill>
                <a:latin typeface="Arial" pitchFamily="34" charset="0"/>
                <a:cs typeface="Arial" pitchFamily="34" charset="0"/>
              </a:rPr>
              <a:t>Solids</a:t>
            </a:r>
            <a:endParaRPr lang="en-US" b="1" dirty="0">
              <a:solidFill>
                <a:srgbClr val="C00000"/>
              </a:solidFill>
              <a:latin typeface="Arial" pitchFamily="34" charset="0"/>
              <a:cs typeface="Arial" pitchFamily="34" charset="0"/>
            </a:endParaRPr>
          </a:p>
        </p:txBody>
      </p:sp>
      <p:sp>
        <p:nvSpPr>
          <p:cNvPr id="4" name="object 3"/>
          <p:cNvSpPr/>
          <p:nvPr/>
        </p:nvSpPr>
        <p:spPr>
          <a:xfrm>
            <a:off x="1905000" y="3429000"/>
            <a:ext cx="4648200" cy="259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pc="-5" dirty="0" smtClean="0">
                <a:solidFill>
                  <a:srgbClr val="00AFEF"/>
                </a:solidFill>
                <a:latin typeface="Carlito"/>
                <a:cs typeface="Carlito"/>
              </a:rPr>
              <a:t>  </a:t>
            </a:r>
            <a:r>
              <a:rPr lang="en-US" spc="-5" dirty="0" smtClean="0">
                <a:solidFill>
                  <a:srgbClr val="C00000"/>
                </a:solidFill>
                <a:latin typeface="Carlito"/>
                <a:cs typeface="Carlito"/>
              </a:rPr>
              <a:t>Melting </a:t>
            </a:r>
            <a:r>
              <a:rPr lang="en-US" spc="-10" dirty="0" smtClean="0">
                <a:solidFill>
                  <a:srgbClr val="C00000"/>
                </a:solidFill>
                <a:latin typeface="Carlito"/>
                <a:cs typeface="Carlito"/>
              </a:rPr>
              <a:t>point </a:t>
            </a:r>
            <a:r>
              <a:rPr lang="en-US" dirty="0" smtClean="0">
                <a:solidFill>
                  <a:srgbClr val="C00000"/>
                </a:solidFill>
                <a:latin typeface="Carlito"/>
                <a:cs typeface="Carlito"/>
              </a:rPr>
              <a:t>and </a:t>
            </a:r>
            <a:r>
              <a:rPr lang="en-US" spc="-5" dirty="0" smtClean="0">
                <a:solidFill>
                  <a:srgbClr val="C00000"/>
                </a:solidFill>
                <a:latin typeface="Carlito"/>
                <a:cs typeface="Carlito"/>
              </a:rPr>
              <a:t>Boiling </a:t>
            </a:r>
            <a:r>
              <a:rPr lang="en-US" spc="-10" dirty="0" smtClean="0">
                <a:solidFill>
                  <a:srgbClr val="C00000"/>
                </a:solidFill>
                <a:latin typeface="Carlito"/>
                <a:cs typeface="Carlito"/>
              </a:rPr>
              <a:t>point</a:t>
            </a:r>
            <a:r>
              <a:rPr lang="en-US" spc="-10" dirty="0" smtClean="0">
                <a:solidFill>
                  <a:srgbClr val="00AFEF"/>
                </a:solidFill>
                <a:latin typeface="Carlito"/>
                <a:cs typeface="Carlito"/>
              </a:rPr>
              <a:t>: </a:t>
            </a:r>
            <a:r>
              <a:rPr lang="en-US" spc="-5" dirty="0" smtClean="0">
                <a:solidFill>
                  <a:srgbClr val="00AFEF"/>
                </a:solidFill>
                <a:latin typeface="Carlito"/>
                <a:cs typeface="Carlito"/>
              </a:rPr>
              <a:t>High. </a:t>
            </a:r>
            <a:r>
              <a:rPr lang="en-US" spc="-30" dirty="0" smtClean="0">
                <a:solidFill>
                  <a:srgbClr val="00AFEF"/>
                </a:solidFill>
                <a:latin typeface="Carlito"/>
                <a:cs typeface="Carlito"/>
              </a:rPr>
              <a:t>Tungsten/  </a:t>
            </a:r>
            <a:r>
              <a:rPr lang="en-US" spc="-20" dirty="0" smtClean="0">
                <a:solidFill>
                  <a:srgbClr val="00AFEF"/>
                </a:solidFill>
                <a:latin typeface="Carlito"/>
                <a:cs typeface="Carlito"/>
              </a:rPr>
              <a:t>wolfram </a:t>
            </a:r>
            <a:r>
              <a:rPr lang="en-US" spc="-5" dirty="0" smtClean="0">
                <a:solidFill>
                  <a:srgbClr val="00AFEF"/>
                </a:solidFill>
                <a:latin typeface="Carlito"/>
                <a:cs typeface="Carlito"/>
              </a:rPr>
              <a:t>W </a:t>
            </a:r>
            <a:r>
              <a:rPr lang="en-US" spc="-10" dirty="0" smtClean="0">
                <a:solidFill>
                  <a:srgbClr val="00AFEF"/>
                </a:solidFill>
                <a:latin typeface="Carlito"/>
                <a:cs typeface="Carlito"/>
              </a:rPr>
              <a:t>highest </a:t>
            </a:r>
            <a:r>
              <a:rPr lang="en-US" spc="-5" dirty="0" smtClean="0">
                <a:solidFill>
                  <a:srgbClr val="00AFEF"/>
                </a:solidFill>
                <a:latin typeface="Carlito"/>
                <a:cs typeface="Carlito"/>
              </a:rPr>
              <a:t>melting </a:t>
            </a:r>
            <a:r>
              <a:rPr lang="en-US" spc="-10" dirty="0" smtClean="0">
                <a:solidFill>
                  <a:srgbClr val="00AFEF"/>
                </a:solidFill>
                <a:latin typeface="Carlito"/>
                <a:cs typeface="Carlito"/>
              </a:rPr>
              <a:t>point; </a:t>
            </a:r>
            <a:r>
              <a:rPr lang="en-US" spc="-5" dirty="0" smtClean="0">
                <a:solidFill>
                  <a:srgbClr val="00AFEF"/>
                </a:solidFill>
                <a:latin typeface="Carlito"/>
                <a:cs typeface="Carlito"/>
              </a:rPr>
              <a:t>sodium Na </a:t>
            </a:r>
            <a:r>
              <a:rPr lang="en-US" dirty="0" smtClean="0">
                <a:solidFill>
                  <a:srgbClr val="00AFEF"/>
                </a:solidFill>
                <a:latin typeface="Carlito"/>
                <a:cs typeface="Carlito"/>
              </a:rPr>
              <a:t>and  </a:t>
            </a:r>
            <a:r>
              <a:rPr lang="en-US" spc="-10" dirty="0" smtClean="0">
                <a:solidFill>
                  <a:srgbClr val="00AFEF"/>
                </a:solidFill>
                <a:latin typeface="Carlito"/>
                <a:cs typeface="Carlito"/>
              </a:rPr>
              <a:t>potassium </a:t>
            </a:r>
            <a:r>
              <a:rPr lang="en-US" spc="-5" dirty="0" smtClean="0">
                <a:solidFill>
                  <a:srgbClr val="00AFEF"/>
                </a:solidFill>
                <a:latin typeface="Carlito"/>
                <a:cs typeface="Carlito"/>
              </a:rPr>
              <a:t>K </a:t>
            </a:r>
            <a:r>
              <a:rPr lang="en-US" spc="-10" dirty="0" smtClean="0">
                <a:solidFill>
                  <a:srgbClr val="00AFEF"/>
                </a:solidFill>
                <a:latin typeface="Carlito"/>
                <a:cs typeface="Carlito"/>
              </a:rPr>
              <a:t>low melting</a:t>
            </a:r>
            <a:r>
              <a:rPr lang="en-US" spc="80" dirty="0" smtClean="0">
                <a:solidFill>
                  <a:srgbClr val="00AFEF"/>
                </a:solidFill>
                <a:latin typeface="Carlito"/>
                <a:cs typeface="Carlito"/>
              </a:rPr>
              <a:t> </a:t>
            </a:r>
            <a:r>
              <a:rPr lang="en-US" spc="-10" dirty="0" smtClean="0">
                <a:solidFill>
                  <a:srgbClr val="00AFEF"/>
                </a:solidFill>
                <a:latin typeface="Carlito"/>
                <a:cs typeface="Carlito"/>
              </a:rPr>
              <a:t>points</a:t>
            </a:r>
            <a:endParaRPr lang="en-US" dirty="0" smtClean="0">
              <a:latin typeface="Carlito"/>
              <a:cs typeface="Carlito"/>
            </a:endParaRPr>
          </a:p>
          <a:p>
            <a:endParaRPr lang="en-US" dirty="0"/>
          </a:p>
        </p:txBody>
      </p:sp>
      <p:sp>
        <p:nvSpPr>
          <p:cNvPr id="2" name="Title 1"/>
          <p:cNvSpPr>
            <a:spLocks noGrp="1"/>
          </p:cNvSpPr>
          <p:nvPr>
            <p:ph type="title"/>
          </p:nvPr>
        </p:nvSpPr>
        <p:spPr/>
        <p:txBody>
          <a:bodyPr>
            <a:normAutofit/>
          </a:bodyPr>
          <a:lstStyle/>
          <a:p>
            <a:r>
              <a:rPr lang="en-US" spc="-5" dirty="0" smtClean="0">
                <a:solidFill>
                  <a:srgbClr val="C00000"/>
                </a:solidFill>
                <a:latin typeface="Carlito"/>
                <a:cs typeface="Carlito"/>
              </a:rPr>
              <a:t>Melting </a:t>
            </a:r>
            <a:r>
              <a:rPr lang="en-US" spc="-10" dirty="0" smtClean="0">
                <a:solidFill>
                  <a:srgbClr val="C00000"/>
                </a:solidFill>
                <a:latin typeface="Carlito"/>
                <a:cs typeface="Carlito"/>
              </a:rPr>
              <a:t>point </a:t>
            </a:r>
            <a:r>
              <a:rPr lang="en-US" dirty="0" smtClean="0">
                <a:solidFill>
                  <a:srgbClr val="C00000"/>
                </a:solidFill>
                <a:latin typeface="Carlito"/>
                <a:cs typeface="Carlito"/>
              </a:rPr>
              <a:t>and </a:t>
            </a:r>
            <a:r>
              <a:rPr lang="en-US" spc="-5" dirty="0" smtClean="0">
                <a:solidFill>
                  <a:srgbClr val="C00000"/>
                </a:solidFill>
                <a:latin typeface="Carlito"/>
                <a:cs typeface="Carlito"/>
              </a:rPr>
              <a:t>Boiling </a:t>
            </a:r>
            <a:r>
              <a:rPr lang="en-US" spc="-10" dirty="0" smtClean="0">
                <a:solidFill>
                  <a:srgbClr val="C00000"/>
                </a:solidFill>
                <a:latin typeface="Carlito"/>
                <a:cs typeface="Carlito"/>
              </a:rPr>
              <a:t>point</a:t>
            </a:r>
            <a:endParaRPr lang="en-US" dirty="0">
              <a:solidFill>
                <a:srgbClr val="C00000"/>
              </a:solidFill>
            </a:endParaRPr>
          </a:p>
        </p:txBody>
      </p:sp>
      <p:sp>
        <p:nvSpPr>
          <p:cNvPr id="4" name="object 3"/>
          <p:cNvSpPr/>
          <p:nvPr/>
        </p:nvSpPr>
        <p:spPr>
          <a:xfrm>
            <a:off x="2971800" y="3429000"/>
            <a:ext cx="3581400" cy="309676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27685" indent="-515620" algn="just">
              <a:lnSpc>
                <a:spcPct val="100000"/>
              </a:lnSpc>
              <a:spcBef>
                <a:spcPts val="1440"/>
              </a:spcBef>
              <a:buNone/>
              <a:tabLst>
                <a:tab pos="528320" algn="l"/>
              </a:tabLst>
            </a:pPr>
            <a:r>
              <a:rPr lang="en-US" spc="-10" dirty="0" smtClean="0">
                <a:solidFill>
                  <a:srgbClr val="00AF50"/>
                </a:solidFill>
                <a:latin typeface="Carlito"/>
                <a:cs typeface="Carlito"/>
              </a:rPr>
              <a:t>    Sonorous:</a:t>
            </a:r>
            <a:r>
              <a:rPr lang="en-US" spc="285" dirty="0" smtClean="0">
                <a:solidFill>
                  <a:srgbClr val="00AF50"/>
                </a:solidFill>
                <a:latin typeface="Carlito"/>
                <a:cs typeface="Carlito"/>
              </a:rPr>
              <a:t> </a:t>
            </a:r>
            <a:r>
              <a:rPr lang="en-US" spc="-15" dirty="0" smtClean="0">
                <a:solidFill>
                  <a:srgbClr val="00AF50"/>
                </a:solidFill>
                <a:latin typeface="Carlito"/>
                <a:cs typeface="Carlito"/>
              </a:rPr>
              <a:t>Produce</a:t>
            </a:r>
            <a:r>
              <a:rPr lang="en-US" spc="295" dirty="0" smtClean="0">
                <a:solidFill>
                  <a:srgbClr val="00AF50"/>
                </a:solidFill>
                <a:latin typeface="Carlito"/>
                <a:cs typeface="Carlito"/>
              </a:rPr>
              <a:t> </a:t>
            </a:r>
            <a:r>
              <a:rPr lang="en-US" spc="-5" dirty="0" smtClean="0">
                <a:solidFill>
                  <a:srgbClr val="00AF50"/>
                </a:solidFill>
                <a:latin typeface="Carlito"/>
                <a:cs typeface="Carlito"/>
              </a:rPr>
              <a:t>a</a:t>
            </a:r>
            <a:r>
              <a:rPr lang="en-US" spc="285" dirty="0" smtClean="0">
                <a:solidFill>
                  <a:srgbClr val="00AF50"/>
                </a:solidFill>
                <a:latin typeface="Carlito"/>
                <a:cs typeface="Carlito"/>
              </a:rPr>
              <a:t> </a:t>
            </a:r>
            <a:r>
              <a:rPr lang="en-US" spc="-5" dirty="0" smtClean="0">
                <a:solidFill>
                  <a:srgbClr val="00AF50"/>
                </a:solidFill>
                <a:latin typeface="Carlito"/>
                <a:cs typeface="Carlito"/>
              </a:rPr>
              <a:t>sound</a:t>
            </a:r>
            <a:r>
              <a:rPr lang="en-US" spc="275" dirty="0" smtClean="0">
                <a:solidFill>
                  <a:srgbClr val="00AF50"/>
                </a:solidFill>
                <a:latin typeface="Carlito"/>
                <a:cs typeface="Carlito"/>
              </a:rPr>
              <a:t> </a:t>
            </a:r>
            <a:r>
              <a:rPr lang="en-US" dirty="0" smtClean="0">
                <a:solidFill>
                  <a:srgbClr val="00AF50"/>
                </a:solidFill>
                <a:latin typeface="Carlito"/>
                <a:cs typeface="Carlito"/>
              </a:rPr>
              <a:t>on</a:t>
            </a:r>
            <a:r>
              <a:rPr lang="en-US" spc="285" dirty="0" smtClean="0">
                <a:solidFill>
                  <a:srgbClr val="00AF50"/>
                </a:solidFill>
                <a:latin typeface="Carlito"/>
                <a:cs typeface="Carlito"/>
              </a:rPr>
              <a:t> </a:t>
            </a:r>
            <a:r>
              <a:rPr lang="en-US" spc="-10" dirty="0" smtClean="0">
                <a:solidFill>
                  <a:srgbClr val="00AF50"/>
                </a:solidFill>
                <a:latin typeface="Carlito"/>
                <a:cs typeface="Carlito"/>
              </a:rPr>
              <a:t>striking</a:t>
            </a:r>
            <a:r>
              <a:rPr lang="en-US" spc="285" dirty="0" smtClean="0">
                <a:solidFill>
                  <a:srgbClr val="00AF50"/>
                </a:solidFill>
                <a:latin typeface="Carlito"/>
                <a:cs typeface="Carlito"/>
              </a:rPr>
              <a:t> </a:t>
            </a:r>
            <a:r>
              <a:rPr lang="en-US" spc="-5" dirty="0" smtClean="0">
                <a:solidFill>
                  <a:srgbClr val="00AF50"/>
                </a:solidFill>
                <a:latin typeface="Carlito"/>
                <a:cs typeface="Carlito"/>
              </a:rPr>
              <a:t>a</a:t>
            </a:r>
            <a:r>
              <a:rPr lang="en-US" spc="290" dirty="0" smtClean="0">
                <a:solidFill>
                  <a:srgbClr val="00AF50"/>
                </a:solidFill>
                <a:latin typeface="Carlito"/>
                <a:cs typeface="Carlito"/>
              </a:rPr>
              <a:t> </a:t>
            </a:r>
            <a:r>
              <a:rPr lang="en-US" spc="-15" dirty="0" smtClean="0">
                <a:solidFill>
                  <a:srgbClr val="00AF50"/>
                </a:solidFill>
                <a:latin typeface="Carlito"/>
                <a:cs typeface="Carlito"/>
              </a:rPr>
              <a:t>hard</a:t>
            </a:r>
            <a:r>
              <a:rPr lang="en-US" spc="280" dirty="0" smtClean="0">
                <a:solidFill>
                  <a:srgbClr val="00AF50"/>
                </a:solidFill>
                <a:latin typeface="Carlito"/>
                <a:cs typeface="Carlito"/>
              </a:rPr>
              <a:t> </a:t>
            </a:r>
            <a:r>
              <a:rPr lang="en-US" spc="-10" dirty="0" smtClean="0">
                <a:solidFill>
                  <a:srgbClr val="00AF50"/>
                </a:solidFill>
                <a:latin typeface="Carlito"/>
                <a:cs typeface="Carlito"/>
              </a:rPr>
              <a:t>surface</a:t>
            </a:r>
            <a:endParaRPr lang="en-US" dirty="0" smtClean="0">
              <a:latin typeface="Carlito"/>
              <a:cs typeface="Carlito"/>
            </a:endParaRPr>
          </a:p>
          <a:p>
            <a:pPr marL="527685" algn="just">
              <a:lnSpc>
                <a:spcPct val="100000"/>
              </a:lnSpc>
              <a:spcBef>
                <a:spcPts val="5"/>
              </a:spcBef>
              <a:buNone/>
            </a:pPr>
            <a:r>
              <a:rPr lang="en-US" dirty="0" smtClean="0">
                <a:solidFill>
                  <a:srgbClr val="00AF50"/>
                </a:solidFill>
                <a:latin typeface="Carlito"/>
                <a:cs typeface="Carlito"/>
              </a:rPr>
              <a:t>   e.g. </a:t>
            </a:r>
            <a:r>
              <a:rPr lang="en-US" spc="-10" dirty="0" smtClean="0">
                <a:solidFill>
                  <a:srgbClr val="00AF50"/>
                </a:solidFill>
                <a:latin typeface="Carlito"/>
                <a:cs typeface="Carlito"/>
              </a:rPr>
              <a:t>bells</a:t>
            </a:r>
            <a:endParaRPr lang="en-US" dirty="0" smtClean="0">
              <a:latin typeface="Carlito"/>
              <a:cs typeface="Carlito"/>
            </a:endParaRPr>
          </a:p>
          <a:p>
            <a:endParaRPr lang="en-US" dirty="0"/>
          </a:p>
        </p:txBody>
      </p:sp>
      <p:sp>
        <p:nvSpPr>
          <p:cNvPr id="2" name="Title 1"/>
          <p:cNvSpPr>
            <a:spLocks noGrp="1"/>
          </p:cNvSpPr>
          <p:nvPr>
            <p:ph type="title"/>
          </p:nvPr>
        </p:nvSpPr>
        <p:spPr/>
        <p:txBody>
          <a:bodyPr/>
          <a:lstStyle/>
          <a:p>
            <a:r>
              <a:rPr lang="en-US" b="1" dirty="0" smtClean="0"/>
              <a:t>Sonorous</a:t>
            </a:r>
            <a:endParaRPr lang="en-US" b="1" dirty="0"/>
          </a:p>
        </p:txBody>
      </p:sp>
      <p:sp>
        <p:nvSpPr>
          <p:cNvPr id="4" name="object 4"/>
          <p:cNvSpPr/>
          <p:nvPr/>
        </p:nvSpPr>
        <p:spPr>
          <a:xfrm>
            <a:off x="2362200" y="3352800"/>
            <a:ext cx="4191000" cy="304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pc="-10" dirty="0" smtClean="0">
                <a:solidFill>
                  <a:srgbClr val="C00000"/>
                </a:solidFill>
                <a:latin typeface="Arial" pitchFamily="34" charset="0"/>
                <a:cs typeface="Arial" pitchFamily="34" charset="0"/>
              </a:rPr>
              <a:t>Hardness</a:t>
            </a:r>
            <a:r>
              <a:rPr lang="en-US" spc="-10" dirty="0" smtClean="0">
                <a:latin typeface="Arial" pitchFamily="34" charset="0"/>
                <a:cs typeface="Arial" pitchFamily="34" charset="0"/>
              </a:rPr>
              <a:t>: </a:t>
            </a:r>
            <a:r>
              <a:rPr lang="en-US" spc="-15" dirty="0" smtClean="0">
                <a:latin typeface="Arial" pitchFamily="34" charset="0"/>
                <a:cs typeface="Arial" pitchFamily="34" charset="0"/>
              </a:rPr>
              <a:t>Generally hard, </a:t>
            </a:r>
            <a:r>
              <a:rPr lang="en-US" spc="-30" dirty="0" smtClean="0">
                <a:latin typeface="Arial" pitchFamily="34" charset="0"/>
                <a:cs typeface="Arial" pitchFamily="34" charset="0"/>
              </a:rPr>
              <a:t>differs </a:t>
            </a:r>
            <a:r>
              <a:rPr lang="en-US" spc="-15" dirty="0" smtClean="0">
                <a:latin typeface="Arial" pitchFamily="34" charset="0"/>
                <a:cs typeface="Arial" pitchFamily="34" charset="0"/>
              </a:rPr>
              <a:t>from metal </a:t>
            </a:r>
            <a:r>
              <a:rPr lang="en-US" spc="-20" dirty="0" smtClean="0">
                <a:latin typeface="Arial" pitchFamily="34" charset="0"/>
                <a:cs typeface="Arial" pitchFamily="34" charset="0"/>
              </a:rPr>
              <a:t>to </a:t>
            </a:r>
            <a:r>
              <a:rPr lang="en-US" spc="-15" dirty="0" smtClean="0">
                <a:latin typeface="Arial" pitchFamily="34" charset="0"/>
                <a:cs typeface="Arial" pitchFamily="34" charset="0"/>
              </a:rPr>
              <a:t>metal. </a:t>
            </a:r>
            <a:r>
              <a:rPr lang="en-US" spc="600" dirty="0" smtClean="0">
                <a:latin typeface="Arial" pitchFamily="34" charset="0"/>
                <a:cs typeface="Arial" pitchFamily="34" charset="0"/>
              </a:rPr>
              <a:t> </a:t>
            </a:r>
          </a:p>
          <a:p>
            <a:r>
              <a:rPr lang="en-US" spc="-15" dirty="0" smtClean="0">
                <a:latin typeface="Arial" pitchFamily="34" charset="0"/>
                <a:cs typeface="Arial" pitchFamily="34" charset="0"/>
              </a:rPr>
              <a:t>Alkali metals like </a:t>
            </a:r>
            <a:r>
              <a:rPr lang="en-US" spc="-5" dirty="0" smtClean="0">
                <a:latin typeface="Arial" pitchFamily="34" charset="0"/>
                <a:cs typeface="Arial" pitchFamily="34" charset="0"/>
              </a:rPr>
              <a:t>sodium Na </a:t>
            </a:r>
            <a:r>
              <a:rPr lang="en-US" dirty="0" smtClean="0">
                <a:latin typeface="Arial" pitchFamily="34" charset="0"/>
                <a:cs typeface="Arial" pitchFamily="34" charset="0"/>
              </a:rPr>
              <a:t>and </a:t>
            </a:r>
            <a:r>
              <a:rPr lang="en-US" spc="-10" dirty="0" smtClean="0">
                <a:latin typeface="Arial" pitchFamily="34" charset="0"/>
                <a:cs typeface="Arial" pitchFamily="34" charset="0"/>
              </a:rPr>
              <a:t>potassium </a:t>
            </a:r>
            <a:r>
              <a:rPr lang="en-US" spc="-5" dirty="0" smtClean="0">
                <a:latin typeface="Arial" pitchFamily="34" charset="0"/>
                <a:cs typeface="Arial" pitchFamily="34" charset="0"/>
              </a:rPr>
              <a:t>K </a:t>
            </a:r>
            <a:r>
              <a:rPr lang="en-US" spc="-20" dirty="0" smtClean="0">
                <a:latin typeface="Arial" pitchFamily="34" charset="0"/>
                <a:cs typeface="Arial" pitchFamily="34" charset="0"/>
              </a:rPr>
              <a:t>are </a:t>
            </a:r>
            <a:r>
              <a:rPr lang="en-US" spc="-10" dirty="0" smtClean="0">
                <a:latin typeface="Arial" pitchFamily="34" charset="0"/>
                <a:cs typeface="Arial" pitchFamily="34" charset="0"/>
              </a:rPr>
              <a:t>soft  </a:t>
            </a:r>
            <a:r>
              <a:rPr lang="en-US" spc="-15" dirty="0" smtClean="0">
                <a:latin typeface="Arial" pitchFamily="34" charset="0"/>
                <a:cs typeface="Arial" pitchFamily="34" charset="0"/>
              </a:rPr>
              <a:t>metals </a:t>
            </a:r>
            <a:r>
              <a:rPr lang="en-US" spc="-5" dirty="0" smtClean="0">
                <a:latin typeface="Arial" pitchFamily="34" charset="0"/>
                <a:cs typeface="Arial" pitchFamily="34" charset="0"/>
              </a:rPr>
              <a:t>and </a:t>
            </a:r>
            <a:r>
              <a:rPr lang="en-US" spc="-10" dirty="0" smtClean="0">
                <a:latin typeface="Arial" pitchFamily="34" charset="0"/>
                <a:cs typeface="Arial" pitchFamily="34" charset="0"/>
              </a:rPr>
              <a:t>can </a:t>
            </a:r>
            <a:r>
              <a:rPr lang="en-US" spc="-5" dirty="0" smtClean="0">
                <a:latin typeface="Arial" pitchFamily="34" charset="0"/>
                <a:cs typeface="Arial" pitchFamily="34" charset="0"/>
              </a:rPr>
              <a:t>be cut easily with a</a:t>
            </a:r>
            <a:r>
              <a:rPr lang="en-US" spc="95" dirty="0" smtClean="0">
                <a:latin typeface="Arial" pitchFamily="34" charset="0"/>
                <a:cs typeface="Arial" pitchFamily="34" charset="0"/>
              </a:rPr>
              <a:t> </a:t>
            </a:r>
            <a:r>
              <a:rPr lang="en-US" spc="-20" dirty="0" smtClean="0">
                <a:latin typeface="Arial" pitchFamily="34" charset="0"/>
                <a:cs typeface="Arial" pitchFamily="34" charset="0"/>
              </a:rPr>
              <a:t>knife</a:t>
            </a:r>
            <a:endParaRPr lang="en-US" dirty="0" smtClean="0">
              <a:latin typeface="Arial" pitchFamily="34" charset="0"/>
              <a:cs typeface="Arial" pitchFamily="34" charset="0"/>
            </a:endParaRPr>
          </a:p>
          <a:p>
            <a:pPr>
              <a:buNone/>
            </a:pPr>
            <a:endParaRPr lang="en-US" dirty="0"/>
          </a:p>
        </p:txBody>
      </p:sp>
      <p:sp>
        <p:nvSpPr>
          <p:cNvPr id="2" name="Title 1"/>
          <p:cNvSpPr>
            <a:spLocks noGrp="1"/>
          </p:cNvSpPr>
          <p:nvPr>
            <p:ph type="title"/>
          </p:nvPr>
        </p:nvSpPr>
        <p:spPr/>
        <p:txBody>
          <a:bodyPr/>
          <a:lstStyle/>
          <a:p>
            <a:r>
              <a:rPr lang="en-US" b="1" spc="-10" dirty="0" smtClean="0">
                <a:solidFill>
                  <a:srgbClr val="C00000"/>
                </a:solidFill>
                <a:latin typeface="Carlito"/>
                <a:cs typeface="Carlito"/>
              </a:rPr>
              <a:t>Hardness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92500" lnSpcReduction="10000"/>
          </a:bodyPr>
          <a:lstStyle/>
          <a:p>
            <a:pPr marL="527685" marR="5080" indent="-515620" algn="just">
              <a:spcBef>
                <a:spcPts val="1445"/>
              </a:spcBef>
              <a:buFont typeface="Wingdings" pitchFamily="2" charset="2"/>
              <a:buChar char="Ø"/>
              <a:tabLst>
                <a:tab pos="528320" algn="l"/>
              </a:tabLst>
            </a:pPr>
            <a:r>
              <a:rPr lang="en-US" spc="-10" dirty="0" smtClean="0">
                <a:latin typeface="Arial" pitchFamily="34" charset="0"/>
                <a:cs typeface="Arial" pitchFamily="34" charset="0"/>
              </a:rPr>
              <a:t>Either </a:t>
            </a:r>
            <a:r>
              <a:rPr lang="en-US" dirty="0" smtClean="0">
                <a:latin typeface="Arial" pitchFamily="34" charset="0"/>
                <a:cs typeface="Arial" pitchFamily="34" charset="0"/>
              </a:rPr>
              <a:t>in </a:t>
            </a:r>
            <a:r>
              <a:rPr lang="en-US" spc="-10" dirty="0" smtClean="0">
                <a:latin typeface="Arial" pitchFamily="34" charset="0"/>
                <a:cs typeface="Arial" pitchFamily="34" charset="0"/>
              </a:rPr>
              <a:t>solid </a:t>
            </a:r>
            <a:r>
              <a:rPr lang="en-US" spc="-5" dirty="0" smtClean="0">
                <a:latin typeface="Arial" pitchFamily="34" charset="0"/>
                <a:cs typeface="Arial" pitchFamily="34" charset="0"/>
              </a:rPr>
              <a:t>or </a:t>
            </a:r>
            <a:r>
              <a:rPr lang="en-US" spc="-10" dirty="0" smtClean="0">
                <a:latin typeface="Arial" pitchFamily="34" charset="0"/>
                <a:cs typeface="Arial" pitchFamily="34" charset="0"/>
              </a:rPr>
              <a:t>gaseous </a:t>
            </a:r>
            <a:r>
              <a:rPr lang="en-US" spc="-25" dirty="0" smtClean="0">
                <a:latin typeface="Arial" pitchFamily="34" charset="0"/>
                <a:cs typeface="Arial" pitchFamily="34" charset="0"/>
              </a:rPr>
              <a:t>state. </a:t>
            </a:r>
          </a:p>
          <a:p>
            <a:pPr marL="527685" marR="5080" indent="-515620" algn="just">
              <a:lnSpc>
                <a:spcPct val="100000"/>
              </a:lnSpc>
              <a:spcBef>
                <a:spcPts val="1445"/>
              </a:spcBef>
              <a:buNone/>
              <a:tabLst>
                <a:tab pos="528320" algn="l"/>
              </a:tabLst>
            </a:pPr>
            <a:r>
              <a:rPr lang="en-US" spc="-25" dirty="0" smtClean="0">
                <a:latin typeface="Arial" pitchFamily="34" charset="0"/>
                <a:cs typeface="Arial" pitchFamily="34" charset="0"/>
              </a:rPr>
              <a:t>      </a:t>
            </a:r>
            <a:r>
              <a:rPr lang="en-US" spc="-10" dirty="0" smtClean="0">
                <a:latin typeface="Arial" pitchFamily="34" charset="0"/>
                <a:cs typeface="Arial" pitchFamily="34" charset="0"/>
              </a:rPr>
              <a:t>Exception: </a:t>
            </a:r>
            <a:r>
              <a:rPr lang="en-US" spc="-10" dirty="0" smtClean="0">
                <a:solidFill>
                  <a:srgbClr val="C00000"/>
                </a:solidFill>
                <a:latin typeface="Arial" pitchFamily="34" charset="0"/>
                <a:cs typeface="Arial" pitchFamily="34" charset="0"/>
              </a:rPr>
              <a:t>Bromine</a:t>
            </a:r>
            <a:r>
              <a:rPr lang="en-US" spc="-10" dirty="0" smtClean="0">
                <a:latin typeface="Arial" pitchFamily="34" charset="0"/>
                <a:cs typeface="Arial" pitchFamily="34" charset="0"/>
              </a:rPr>
              <a:t> </a:t>
            </a:r>
            <a:r>
              <a:rPr lang="en-US" spc="-5" dirty="0" smtClean="0">
                <a:latin typeface="Arial" pitchFamily="34" charset="0"/>
                <a:cs typeface="Arial" pitchFamily="34" charset="0"/>
              </a:rPr>
              <a:t>Br  </a:t>
            </a:r>
            <a:r>
              <a:rPr lang="en-US" spc="-10" dirty="0" smtClean="0">
                <a:latin typeface="Arial" pitchFamily="34" charset="0"/>
                <a:cs typeface="Arial" pitchFamily="34" charset="0"/>
              </a:rPr>
              <a:t>is in liquid</a:t>
            </a:r>
            <a:r>
              <a:rPr lang="en-US" spc="65" dirty="0" smtClean="0">
                <a:latin typeface="Arial" pitchFamily="34" charset="0"/>
                <a:cs typeface="Arial" pitchFamily="34" charset="0"/>
              </a:rPr>
              <a:t> </a:t>
            </a:r>
            <a:r>
              <a:rPr lang="en-US" spc="-30" dirty="0" smtClean="0">
                <a:latin typeface="Arial" pitchFamily="34" charset="0"/>
                <a:cs typeface="Arial" pitchFamily="34" charset="0"/>
              </a:rPr>
              <a:t>state</a:t>
            </a:r>
            <a:endParaRPr lang="en-US" dirty="0" smtClean="0">
              <a:latin typeface="Arial" pitchFamily="34" charset="0"/>
              <a:cs typeface="Arial" pitchFamily="34" charset="0"/>
            </a:endParaRPr>
          </a:p>
          <a:p>
            <a:pPr marL="527685" indent="-515620" algn="just">
              <a:lnSpc>
                <a:spcPct val="100000"/>
              </a:lnSpc>
              <a:spcBef>
                <a:spcPts val="1440"/>
              </a:spcBef>
              <a:buFont typeface="Wingdings" pitchFamily="2" charset="2"/>
              <a:buChar char="Ø"/>
              <a:tabLst>
                <a:tab pos="528320" algn="l"/>
              </a:tabLst>
            </a:pPr>
            <a:r>
              <a:rPr lang="en-US" spc="-5" dirty="0" smtClean="0">
                <a:latin typeface="Arial" pitchFamily="34" charset="0"/>
                <a:cs typeface="Arial" pitchFamily="34" charset="0"/>
              </a:rPr>
              <a:t> Usually </a:t>
            </a:r>
            <a:r>
              <a:rPr lang="en-US" spc="-10" dirty="0" smtClean="0">
                <a:latin typeface="Arial" pitchFamily="34" charset="0"/>
                <a:cs typeface="Arial" pitchFamily="34" charset="0"/>
              </a:rPr>
              <a:t>do </a:t>
            </a:r>
            <a:r>
              <a:rPr lang="en-US" spc="-5" dirty="0" smtClean="0">
                <a:latin typeface="Arial" pitchFamily="34" charset="0"/>
                <a:cs typeface="Arial" pitchFamily="34" charset="0"/>
              </a:rPr>
              <a:t>not </a:t>
            </a:r>
            <a:r>
              <a:rPr lang="en-US" spc="-25" dirty="0" smtClean="0">
                <a:latin typeface="Arial" pitchFamily="34" charset="0"/>
                <a:cs typeface="Arial" pitchFamily="34" charset="0"/>
              </a:rPr>
              <a:t>have </a:t>
            </a:r>
            <a:r>
              <a:rPr lang="en-US" spc="-15" dirty="0" err="1" smtClean="0">
                <a:latin typeface="Arial" pitchFamily="34" charset="0"/>
                <a:cs typeface="Arial" pitchFamily="34" charset="0"/>
              </a:rPr>
              <a:t>lustre</a:t>
            </a:r>
            <a:r>
              <a:rPr lang="en-US" spc="-15" dirty="0" smtClean="0">
                <a:latin typeface="Arial" pitchFamily="34" charset="0"/>
                <a:cs typeface="Arial" pitchFamily="34" charset="0"/>
              </a:rPr>
              <a:t>. </a:t>
            </a:r>
          </a:p>
          <a:p>
            <a:pPr marL="527685" indent="-515620" algn="just">
              <a:lnSpc>
                <a:spcPct val="100000"/>
              </a:lnSpc>
              <a:spcBef>
                <a:spcPts val="1440"/>
              </a:spcBef>
              <a:buNone/>
              <a:tabLst>
                <a:tab pos="528320" algn="l"/>
              </a:tabLst>
            </a:pPr>
            <a:r>
              <a:rPr lang="en-US" spc="-15" dirty="0" smtClean="0">
                <a:latin typeface="Arial" pitchFamily="34" charset="0"/>
                <a:cs typeface="Arial" pitchFamily="34" charset="0"/>
              </a:rPr>
              <a:t>     Exception: </a:t>
            </a:r>
            <a:r>
              <a:rPr lang="en-US" spc="-5" dirty="0" smtClean="0">
                <a:solidFill>
                  <a:srgbClr val="00B050"/>
                </a:solidFill>
                <a:latin typeface="Arial" pitchFamily="34" charset="0"/>
                <a:cs typeface="Arial" pitchFamily="34" charset="0"/>
              </a:rPr>
              <a:t>Iodine</a:t>
            </a:r>
            <a:r>
              <a:rPr lang="en-US" spc="170" dirty="0" smtClean="0">
                <a:latin typeface="Arial" pitchFamily="34" charset="0"/>
                <a:cs typeface="Arial" pitchFamily="34" charset="0"/>
              </a:rPr>
              <a:t> </a:t>
            </a:r>
            <a:r>
              <a:rPr lang="en-US" spc="-5" dirty="0" smtClean="0">
                <a:latin typeface="Arial" pitchFamily="34" charset="0"/>
                <a:cs typeface="Arial" pitchFamily="34" charset="0"/>
              </a:rPr>
              <a:t>I</a:t>
            </a:r>
            <a:endParaRPr lang="en-US" dirty="0" smtClean="0">
              <a:latin typeface="Arial" pitchFamily="34" charset="0"/>
              <a:cs typeface="Arial" pitchFamily="34" charset="0"/>
            </a:endParaRPr>
          </a:p>
          <a:p>
            <a:pPr marL="527685" marR="6350" indent="-515620" algn="just">
              <a:spcBef>
                <a:spcPts val="1440"/>
              </a:spcBef>
              <a:buFont typeface="Wingdings" pitchFamily="2" charset="2"/>
              <a:buChar char="Ø"/>
              <a:tabLst>
                <a:tab pos="528320" algn="l"/>
              </a:tabLst>
            </a:pPr>
            <a:r>
              <a:rPr lang="en-US" spc="-5" dirty="0" smtClean="0">
                <a:latin typeface="Arial" pitchFamily="34" charset="0"/>
                <a:cs typeface="Arial" pitchFamily="34" charset="0"/>
              </a:rPr>
              <a:t> Do </a:t>
            </a:r>
            <a:r>
              <a:rPr lang="en-US" spc="-10" dirty="0" smtClean="0">
                <a:latin typeface="Arial" pitchFamily="34" charset="0"/>
                <a:cs typeface="Arial" pitchFamily="34" charset="0"/>
              </a:rPr>
              <a:t>not </a:t>
            </a:r>
            <a:r>
              <a:rPr lang="en-US" spc="-5" dirty="0" smtClean="0">
                <a:latin typeface="Arial" pitchFamily="34" charset="0"/>
                <a:cs typeface="Arial" pitchFamily="34" charset="0"/>
              </a:rPr>
              <a:t>possess the </a:t>
            </a:r>
            <a:r>
              <a:rPr lang="en-US" spc="-15" dirty="0" smtClean="0">
                <a:latin typeface="Arial" pitchFamily="34" charset="0"/>
                <a:cs typeface="Arial" pitchFamily="34" charset="0"/>
              </a:rPr>
              <a:t>property </a:t>
            </a:r>
            <a:r>
              <a:rPr lang="en-US" spc="-5" dirty="0" smtClean="0">
                <a:latin typeface="Arial" pitchFamily="34" charset="0"/>
                <a:cs typeface="Arial" pitchFamily="34" charset="0"/>
              </a:rPr>
              <a:t>of </a:t>
            </a:r>
            <a:r>
              <a:rPr lang="en-US" spc="-10" dirty="0" smtClean="0">
                <a:latin typeface="Arial" pitchFamily="34" charset="0"/>
                <a:cs typeface="Arial" pitchFamily="34" charset="0"/>
              </a:rPr>
              <a:t>hardness. Exception:  Carbon </a:t>
            </a:r>
            <a:r>
              <a:rPr lang="en-US" spc="-5" dirty="0" smtClean="0">
                <a:latin typeface="Arial" pitchFamily="34" charset="0"/>
                <a:cs typeface="Arial" pitchFamily="34" charset="0"/>
              </a:rPr>
              <a:t>C </a:t>
            </a:r>
            <a:r>
              <a:rPr lang="en-US" spc="-10" dirty="0" smtClean="0">
                <a:latin typeface="Arial" pitchFamily="34" charset="0"/>
                <a:cs typeface="Arial" pitchFamily="34" charset="0"/>
              </a:rPr>
              <a:t>in </a:t>
            </a:r>
            <a:r>
              <a:rPr lang="en-US" spc="-5" dirty="0" smtClean="0">
                <a:latin typeface="Arial" pitchFamily="34" charset="0"/>
                <a:cs typeface="Arial" pitchFamily="34" charset="0"/>
              </a:rPr>
              <a:t>the </a:t>
            </a:r>
            <a:r>
              <a:rPr lang="en-US" spc="-20" dirty="0" smtClean="0">
                <a:latin typeface="Arial" pitchFamily="34" charset="0"/>
                <a:cs typeface="Arial" pitchFamily="34" charset="0"/>
              </a:rPr>
              <a:t>form </a:t>
            </a:r>
            <a:r>
              <a:rPr lang="en-US" spc="-5" dirty="0" smtClean="0">
                <a:latin typeface="Arial" pitchFamily="34" charset="0"/>
                <a:cs typeface="Arial" pitchFamily="34" charset="0"/>
              </a:rPr>
              <a:t>of </a:t>
            </a:r>
            <a:r>
              <a:rPr lang="en-US" spc="-5" dirty="0" smtClean="0">
                <a:solidFill>
                  <a:srgbClr val="FF0000"/>
                </a:solidFill>
                <a:latin typeface="Arial" pitchFamily="34" charset="0"/>
                <a:cs typeface="Arial" pitchFamily="34" charset="0"/>
              </a:rPr>
              <a:t>diamond</a:t>
            </a:r>
            <a:r>
              <a:rPr lang="en-US" spc="-5" dirty="0" smtClean="0">
                <a:latin typeface="Arial" pitchFamily="34" charset="0"/>
                <a:cs typeface="Arial" pitchFamily="34" charset="0"/>
              </a:rPr>
              <a:t>. It is the </a:t>
            </a:r>
            <a:r>
              <a:rPr lang="en-US" spc="-15" dirty="0" smtClean="0">
                <a:solidFill>
                  <a:srgbClr val="FF0000"/>
                </a:solidFill>
                <a:latin typeface="Arial" pitchFamily="34" charset="0"/>
                <a:cs typeface="Arial" pitchFamily="34" charset="0"/>
              </a:rPr>
              <a:t>hardest</a:t>
            </a:r>
            <a:r>
              <a:rPr lang="en-US" spc="-15" dirty="0" smtClean="0">
                <a:latin typeface="Arial" pitchFamily="34" charset="0"/>
                <a:cs typeface="Arial" pitchFamily="34" charset="0"/>
              </a:rPr>
              <a:t>  substance </a:t>
            </a:r>
            <a:r>
              <a:rPr lang="en-US" spc="-10" dirty="0" smtClean="0">
                <a:latin typeface="Arial" pitchFamily="34" charset="0"/>
                <a:cs typeface="Arial" pitchFamily="34" charset="0"/>
              </a:rPr>
              <a:t>known </a:t>
            </a:r>
            <a:r>
              <a:rPr lang="en-US" spc="-5" dirty="0" smtClean="0">
                <a:latin typeface="Arial" pitchFamily="34" charset="0"/>
                <a:cs typeface="Arial" pitchFamily="34" charset="0"/>
              </a:rPr>
              <a:t>which also </a:t>
            </a:r>
            <a:r>
              <a:rPr lang="en-US" spc="-10" dirty="0" smtClean="0">
                <a:latin typeface="Arial" pitchFamily="34" charset="0"/>
                <a:cs typeface="Arial" pitchFamily="34" charset="0"/>
              </a:rPr>
              <a:t>has </a:t>
            </a:r>
            <a:r>
              <a:rPr lang="en-US" spc="-5" dirty="0" smtClean="0">
                <a:latin typeface="Arial" pitchFamily="34" charset="0"/>
                <a:cs typeface="Arial" pitchFamily="34" charset="0"/>
              </a:rPr>
              <a:t>a high melting </a:t>
            </a:r>
            <a:r>
              <a:rPr lang="en-US" dirty="0" smtClean="0">
                <a:latin typeface="Arial" pitchFamily="34" charset="0"/>
                <a:cs typeface="Arial" pitchFamily="34" charset="0"/>
              </a:rPr>
              <a:t>and  </a:t>
            </a:r>
            <a:r>
              <a:rPr lang="en-US" spc="-10" dirty="0" smtClean="0">
                <a:latin typeface="Arial" pitchFamily="34" charset="0"/>
                <a:cs typeface="Arial" pitchFamily="34" charset="0"/>
              </a:rPr>
              <a:t>boiling</a:t>
            </a:r>
            <a:r>
              <a:rPr lang="en-US" spc="20" dirty="0" smtClean="0">
                <a:latin typeface="Arial" pitchFamily="34" charset="0"/>
                <a:cs typeface="Arial" pitchFamily="34" charset="0"/>
              </a:rPr>
              <a:t> </a:t>
            </a:r>
            <a:r>
              <a:rPr lang="en-US" spc="-15" dirty="0" smtClean="0">
                <a:latin typeface="Arial" pitchFamily="34" charset="0"/>
                <a:cs typeface="Arial" pitchFamily="34" charset="0"/>
              </a:rPr>
              <a:t>point</a:t>
            </a:r>
            <a:endParaRPr lang="en-US" dirty="0" smtClean="0">
              <a:latin typeface="Arial" pitchFamily="34" charset="0"/>
              <a:cs typeface="Arial" pitchFamily="34" charset="0"/>
            </a:endParaRPr>
          </a:p>
          <a:p>
            <a:pPr marL="527685" marR="6350" indent="-515620" algn="just">
              <a:lnSpc>
                <a:spcPct val="100000"/>
              </a:lnSpc>
              <a:spcBef>
                <a:spcPts val="1445"/>
              </a:spcBef>
              <a:buFont typeface="Wingdings" pitchFamily="2" charset="2"/>
              <a:buChar char="Ø"/>
              <a:tabLst>
                <a:tab pos="528320" algn="l"/>
              </a:tabLst>
            </a:pPr>
            <a:r>
              <a:rPr lang="en-US" spc="-5" dirty="0" smtClean="0">
                <a:latin typeface="Arial" pitchFamily="34" charset="0"/>
                <a:cs typeface="Arial" pitchFamily="34" charset="0"/>
              </a:rPr>
              <a:t> Do not </a:t>
            </a:r>
            <a:r>
              <a:rPr lang="en-US" spc="-10" dirty="0" smtClean="0">
                <a:latin typeface="Arial" pitchFamily="34" charset="0"/>
                <a:cs typeface="Arial" pitchFamily="34" charset="0"/>
              </a:rPr>
              <a:t>conduct </a:t>
            </a:r>
            <a:r>
              <a:rPr lang="en-US" spc="-20" dirty="0" smtClean="0">
                <a:latin typeface="Arial" pitchFamily="34" charset="0"/>
                <a:cs typeface="Arial" pitchFamily="34" charset="0"/>
              </a:rPr>
              <a:t>electricity. </a:t>
            </a:r>
            <a:r>
              <a:rPr lang="en-US" spc="-15" dirty="0" smtClean="0">
                <a:latin typeface="Arial" pitchFamily="34" charset="0"/>
                <a:cs typeface="Arial" pitchFamily="34" charset="0"/>
              </a:rPr>
              <a:t>Exception graphite  (allotrope </a:t>
            </a:r>
            <a:r>
              <a:rPr lang="en-US" spc="-5" dirty="0" smtClean="0">
                <a:latin typeface="Arial" pitchFamily="34" charset="0"/>
                <a:cs typeface="Arial" pitchFamily="34" charset="0"/>
              </a:rPr>
              <a:t>of</a:t>
            </a:r>
            <a:r>
              <a:rPr lang="en-US" spc="30" dirty="0" smtClean="0">
                <a:latin typeface="Arial" pitchFamily="34" charset="0"/>
                <a:cs typeface="Arial" pitchFamily="34" charset="0"/>
              </a:rPr>
              <a:t> </a:t>
            </a:r>
            <a:r>
              <a:rPr lang="en-US" spc="-10" dirty="0" smtClean="0">
                <a:latin typeface="Arial" pitchFamily="34" charset="0"/>
                <a:cs typeface="Arial" pitchFamily="34" charset="0"/>
              </a:rPr>
              <a:t>carbon)</a:t>
            </a:r>
            <a:endParaRPr lang="en-US" dirty="0" smtClean="0">
              <a:latin typeface="Arial" pitchFamily="34" charset="0"/>
              <a:cs typeface="Arial" pitchFamily="34" charset="0"/>
            </a:endParaRPr>
          </a:p>
          <a:p>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r>
              <a:rPr lang="en-US" sz="3600" b="1" dirty="0" smtClean="0">
                <a:solidFill>
                  <a:srgbClr val="C00000"/>
                </a:solidFill>
              </a:rPr>
              <a:t>PHYSICAL PROPERTIES OFNON-METALS</a:t>
            </a:r>
            <a:endParaRPr lang="en-US" sz="3600" b="1" dirty="0">
              <a:solidFill>
                <a:srgbClr val="C00000"/>
              </a:solidFill>
            </a:endParaRPr>
          </a:p>
        </p:txBody>
      </p:sp>
      <p:sp>
        <p:nvSpPr>
          <p:cNvPr id="4" name="object 3"/>
          <p:cNvSpPr/>
          <p:nvPr/>
        </p:nvSpPr>
        <p:spPr>
          <a:xfrm>
            <a:off x="1600200" y="5105400"/>
            <a:ext cx="5635752" cy="175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pc="-10" dirty="0" smtClean="0">
                <a:solidFill>
                  <a:srgbClr val="C00000"/>
                </a:solidFill>
                <a:latin typeface="Carlito"/>
                <a:cs typeface="Carlito"/>
              </a:rPr>
              <a:t>Metalloids</a:t>
            </a:r>
            <a:r>
              <a:rPr lang="en-US" spc="-10" dirty="0" smtClean="0">
                <a:solidFill>
                  <a:srgbClr val="00AF50"/>
                </a:solidFill>
                <a:latin typeface="Carlito"/>
                <a:cs typeface="Carlito"/>
              </a:rPr>
              <a:t> </a:t>
            </a:r>
            <a:r>
              <a:rPr lang="en-US" spc="-10" dirty="0" smtClean="0">
                <a:latin typeface="Carlito"/>
                <a:cs typeface="Carlito"/>
              </a:rPr>
              <a:t>possess </a:t>
            </a:r>
            <a:r>
              <a:rPr lang="en-US" spc="-5" dirty="0" smtClean="0">
                <a:latin typeface="Carlito"/>
                <a:cs typeface="Carlito"/>
              </a:rPr>
              <a:t>both </a:t>
            </a:r>
            <a:r>
              <a:rPr lang="en-US" dirty="0" smtClean="0">
                <a:latin typeface="Carlito"/>
                <a:cs typeface="Carlito"/>
              </a:rPr>
              <a:t>the </a:t>
            </a:r>
            <a:r>
              <a:rPr lang="en-US" spc="-10" dirty="0" smtClean="0">
                <a:latin typeface="Carlito"/>
                <a:cs typeface="Carlito"/>
              </a:rPr>
              <a:t>properties </a:t>
            </a:r>
            <a:r>
              <a:rPr lang="en-US" spc="-5" dirty="0" smtClean="0">
                <a:latin typeface="Carlito"/>
                <a:cs typeface="Carlito"/>
              </a:rPr>
              <a:t>of  </a:t>
            </a:r>
            <a:r>
              <a:rPr lang="en-US" spc="-15" dirty="0" smtClean="0">
                <a:latin typeface="Carlito"/>
                <a:cs typeface="Carlito"/>
              </a:rPr>
              <a:t>metals </a:t>
            </a:r>
            <a:r>
              <a:rPr lang="en-US" dirty="0" smtClean="0">
                <a:latin typeface="Carlito"/>
                <a:cs typeface="Carlito"/>
              </a:rPr>
              <a:t>as </a:t>
            </a:r>
            <a:r>
              <a:rPr lang="en-US" spc="-10" dirty="0" smtClean="0">
                <a:latin typeface="Carlito"/>
                <a:cs typeface="Carlito"/>
              </a:rPr>
              <a:t>well </a:t>
            </a:r>
            <a:r>
              <a:rPr lang="en-US" dirty="0" smtClean="0">
                <a:latin typeface="Carlito"/>
                <a:cs typeface="Carlito"/>
              </a:rPr>
              <a:t>as </a:t>
            </a:r>
            <a:r>
              <a:rPr lang="en-US" spc="-10" dirty="0" smtClean="0">
                <a:latin typeface="Carlito"/>
                <a:cs typeface="Carlito"/>
              </a:rPr>
              <a:t>non-metals </a:t>
            </a:r>
            <a:r>
              <a:rPr lang="en-US" spc="5" dirty="0" smtClean="0">
                <a:latin typeface="Carlito"/>
                <a:cs typeface="Carlito"/>
              </a:rPr>
              <a:t>e.g. </a:t>
            </a:r>
            <a:r>
              <a:rPr lang="en-US" spc="-10" dirty="0" smtClean="0">
                <a:latin typeface="Carlito"/>
                <a:cs typeface="Carlito"/>
              </a:rPr>
              <a:t>silicon </a:t>
            </a:r>
            <a:r>
              <a:rPr lang="en-US" spc="-5" dirty="0" smtClean="0">
                <a:latin typeface="Carlito"/>
                <a:cs typeface="Carlito"/>
              </a:rPr>
              <a:t>Si,  germanium </a:t>
            </a:r>
            <a:r>
              <a:rPr lang="en-US" spc="-5" dirty="0" err="1" smtClean="0">
                <a:latin typeface="Carlito"/>
                <a:cs typeface="Carlito"/>
              </a:rPr>
              <a:t>Ge</a:t>
            </a:r>
            <a:r>
              <a:rPr lang="en-US" spc="-5" dirty="0" smtClean="0">
                <a:latin typeface="Carlito"/>
                <a:cs typeface="Carlito"/>
              </a:rPr>
              <a:t>, </a:t>
            </a:r>
            <a:r>
              <a:rPr lang="en-US" spc="-15" dirty="0" smtClean="0">
                <a:latin typeface="Carlito"/>
                <a:cs typeface="Carlito"/>
              </a:rPr>
              <a:t>antimony/ </a:t>
            </a:r>
            <a:r>
              <a:rPr lang="en-US" spc="-10" dirty="0" err="1" smtClean="0">
                <a:latin typeface="Carlito"/>
                <a:cs typeface="Carlito"/>
              </a:rPr>
              <a:t>stibium</a:t>
            </a:r>
            <a:r>
              <a:rPr lang="en-US" spc="-10" dirty="0" smtClean="0">
                <a:latin typeface="Carlito"/>
                <a:cs typeface="Carlito"/>
              </a:rPr>
              <a:t> </a:t>
            </a:r>
            <a:r>
              <a:rPr lang="en-US" dirty="0" err="1" smtClean="0">
                <a:latin typeface="Carlito"/>
                <a:cs typeface="Carlito"/>
              </a:rPr>
              <a:t>Sb</a:t>
            </a:r>
            <a:r>
              <a:rPr lang="en-US" dirty="0" smtClean="0">
                <a:latin typeface="Carlito"/>
                <a:cs typeface="Carlito"/>
              </a:rPr>
              <a:t>,</a:t>
            </a:r>
            <a:r>
              <a:rPr lang="en-US" spc="-70" dirty="0" smtClean="0">
                <a:latin typeface="Carlito"/>
                <a:cs typeface="Carlito"/>
              </a:rPr>
              <a:t> </a:t>
            </a:r>
            <a:r>
              <a:rPr lang="en-US" spc="-25" dirty="0" smtClean="0">
                <a:latin typeface="Carlito"/>
                <a:cs typeface="Carlito"/>
              </a:rPr>
              <a:t>etc.</a:t>
            </a:r>
            <a:endParaRPr lang="en-US" dirty="0" smtClean="0">
              <a:latin typeface="Carlito"/>
              <a:cs typeface="Carlito"/>
            </a:endParaRPr>
          </a:p>
          <a:p>
            <a:endParaRPr lang="en-US" dirty="0"/>
          </a:p>
        </p:txBody>
      </p:sp>
      <p:sp>
        <p:nvSpPr>
          <p:cNvPr id="2" name="Title 1"/>
          <p:cNvSpPr>
            <a:spLocks noGrp="1"/>
          </p:cNvSpPr>
          <p:nvPr>
            <p:ph type="title"/>
          </p:nvPr>
        </p:nvSpPr>
        <p:spPr/>
        <p:txBody>
          <a:bodyPr/>
          <a:lstStyle/>
          <a:p>
            <a:r>
              <a:rPr lang="en-US" b="1" dirty="0" smtClean="0">
                <a:solidFill>
                  <a:srgbClr val="C00000"/>
                </a:solidFill>
              </a:rPr>
              <a:t>Metalloids</a:t>
            </a:r>
            <a:endParaRPr lang="en-US" b="1" dirty="0">
              <a:solidFill>
                <a:srgbClr val="C00000"/>
              </a:solidFill>
            </a:endParaRPr>
          </a:p>
        </p:txBody>
      </p:sp>
      <p:sp>
        <p:nvSpPr>
          <p:cNvPr id="4" name="object 4"/>
          <p:cNvSpPr/>
          <p:nvPr/>
        </p:nvSpPr>
        <p:spPr>
          <a:xfrm>
            <a:off x="4788408" y="3733800"/>
            <a:ext cx="3744467" cy="2819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32688" y="3657600"/>
            <a:ext cx="3534155" cy="295503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0"/>
            <a:ext cx="7010399" cy="689291"/>
          </a:xfrm>
          <a:prstGeom prst="rect">
            <a:avLst/>
          </a:prstGeom>
        </p:spPr>
        <p:txBody>
          <a:bodyPr vert="horz" wrap="square" lIns="0" tIns="12065" rIns="0" bIns="0" rtlCol="0">
            <a:spAutoFit/>
          </a:bodyPr>
          <a:lstStyle/>
          <a:p>
            <a:pPr marL="12700">
              <a:lnSpc>
                <a:spcPct val="100000"/>
              </a:lnSpc>
              <a:spcBef>
                <a:spcPts val="95"/>
              </a:spcBef>
            </a:pPr>
            <a:r>
              <a:rPr b="1" spc="-10" dirty="0">
                <a:solidFill>
                  <a:srgbClr val="FF0000"/>
                </a:solidFill>
                <a:latin typeface="Carlito"/>
                <a:cs typeface="Carlito"/>
              </a:rPr>
              <a:t>Overview </a:t>
            </a:r>
            <a:r>
              <a:rPr b="1" spc="-5" dirty="0">
                <a:solidFill>
                  <a:srgbClr val="FF0000"/>
                </a:solidFill>
                <a:latin typeface="Carlito"/>
                <a:cs typeface="Carlito"/>
              </a:rPr>
              <a:t>of the</a:t>
            </a:r>
            <a:r>
              <a:rPr b="1" dirty="0">
                <a:solidFill>
                  <a:srgbClr val="FF0000"/>
                </a:solidFill>
                <a:latin typeface="Carlito"/>
                <a:cs typeface="Carlito"/>
              </a:rPr>
              <a:t> </a:t>
            </a:r>
            <a:r>
              <a:rPr b="1" spc="-15" dirty="0">
                <a:solidFill>
                  <a:srgbClr val="FF0000"/>
                </a:solidFill>
                <a:latin typeface="Carlito"/>
                <a:cs typeface="Carlito"/>
              </a:rPr>
              <a:t>Chapter</a:t>
            </a:r>
          </a:p>
        </p:txBody>
      </p:sp>
      <p:sp>
        <p:nvSpPr>
          <p:cNvPr id="3" name="object 3"/>
          <p:cNvSpPr txBox="1"/>
          <p:nvPr/>
        </p:nvSpPr>
        <p:spPr>
          <a:xfrm>
            <a:off x="304800" y="762000"/>
            <a:ext cx="8610600" cy="5767605"/>
          </a:xfrm>
          <a:prstGeom prst="rect">
            <a:avLst/>
          </a:prstGeom>
        </p:spPr>
        <p:txBody>
          <a:bodyPr vert="horz" wrap="square" lIns="0" tIns="12065" rIns="0" bIns="0" rtlCol="0">
            <a:spAutoFit/>
          </a:bodyPr>
          <a:lstStyle/>
          <a:p>
            <a:pPr marL="12700">
              <a:lnSpc>
                <a:spcPct val="100000"/>
              </a:lnSpc>
              <a:spcBef>
                <a:spcPts val="95"/>
              </a:spcBef>
            </a:pPr>
            <a:r>
              <a:rPr sz="2200" b="1" spc="-15" dirty="0">
                <a:solidFill>
                  <a:srgbClr val="00AF50"/>
                </a:solidFill>
                <a:latin typeface="Carlito"/>
                <a:cs typeface="Carlito"/>
              </a:rPr>
              <a:t>Metals </a:t>
            </a:r>
            <a:r>
              <a:rPr sz="2200" b="1" spc="-5" dirty="0">
                <a:solidFill>
                  <a:srgbClr val="00AF50"/>
                </a:solidFill>
                <a:latin typeface="Carlito"/>
                <a:cs typeface="Carlito"/>
              </a:rPr>
              <a:t>- </a:t>
            </a:r>
            <a:r>
              <a:rPr sz="2200" b="1" spc="-10" dirty="0">
                <a:solidFill>
                  <a:srgbClr val="00AF50"/>
                </a:solidFill>
                <a:latin typeface="Carlito"/>
                <a:cs typeface="Carlito"/>
              </a:rPr>
              <a:t>Physical</a:t>
            </a:r>
            <a:r>
              <a:rPr sz="2200" b="1" spc="20" dirty="0">
                <a:solidFill>
                  <a:srgbClr val="00AF50"/>
                </a:solidFill>
                <a:latin typeface="Carlito"/>
                <a:cs typeface="Carlito"/>
              </a:rPr>
              <a:t> </a:t>
            </a:r>
            <a:r>
              <a:rPr sz="2200" b="1" spc="-10" dirty="0">
                <a:solidFill>
                  <a:srgbClr val="00AF50"/>
                </a:solidFill>
                <a:latin typeface="Carlito"/>
                <a:cs typeface="Carlito"/>
              </a:rPr>
              <a:t>properties</a:t>
            </a:r>
            <a:endParaRPr sz="2200">
              <a:latin typeface="Carlito"/>
              <a:cs typeface="Carlito"/>
            </a:endParaRPr>
          </a:p>
          <a:p>
            <a:pPr marL="12700" marR="2900680">
              <a:lnSpc>
                <a:spcPct val="100000"/>
              </a:lnSpc>
              <a:spcBef>
                <a:spcPts val="5"/>
              </a:spcBef>
            </a:pPr>
            <a:r>
              <a:rPr sz="2200" b="1" spc="-10" dirty="0">
                <a:solidFill>
                  <a:srgbClr val="3621CE"/>
                </a:solidFill>
                <a:latin typeface="Carlito"/>
                <a:cs typeface="Carlito"/>
              </a:rPr>
              <a:t>Non-metals </a:t>
            </a:r>
            <a:r>
              <a:rPr sz="2200" b="1" spc="-5" dirty="0">
                <a:solidFill>
                  <a:srgbClr val="3621CE"/>
                </a:solidFill>
                <a:latin typeface="Carlito"/>
                <a:cs typeface="Carlito"/>
              </a:rPr>
              <a:t>- </a:t>
            </a:r>
            <a:r>
              <a:rPr sz="2200" b="1" spc="-15" dirty="0">
                <a:solidFill>
                  <a:srgbClr val="3621CE"/>
                </a:solidFill>
                <a:latin typeface="Carlito"/>
                <a:cs typeface="Carlito"/>
              </a:rPr>
              <a:t>Physical </a:t>
            </a:r>
            <a:r>
              <a:rPr sz="2200" b="1" spc="-10">
                <a:solidFill>
                  <a:srgbClr val="3621CE"/>
                </a:solidFill>
                <a:latin typeface="Carlito"/>
                <a:cs typeface="Carlito"/>
              </a:rPr>
              <a:t>properties </a:t>
            </a:r>
            <a:endParaRPr lang="en-US" sz="2200" b="1" spc="-10" dirty="0" smtClean="0">
              <a:solidFill>
                <a:srgbClr val="3621CE"/>
              </a:solidFill>
              <a:latin typeface="Carlito"/>
              <a:cs typeface="Carlito"/>
            </a:endParaRPr>
          </a:p>
          <a:p>
            <a:pPr marL="12700" marR="2900680">
              <a:lnSpc>
                <a:spcPct val="100000"/>
              </a:lnSpc>
              <a:spcBef>
                <a:spcPts val="5"/>
              </a:spcBef>
            </a:pPr>
            <a:r>
              <a:rPr sz="2200" b="1" spc="-10" smtClean="0">
                <a:solidFill>
                  <a:srgbClr val="3621CE"/>
                </a:solidFill>
                <a:latin typeface="Carlito"/>
                <a:cs typeface="Carlito"/>
              </a:rPr>
              <a:t> </a:t>
            </a:r>
            <a:r>
              <a:rPr sz="2200" b="1" spc="-15" dirty="0">
                <a:solidFill>
                  <a:srgbClr val="00AF50"/>
                </a:solidFill>
                <a:latin typeface="Carlito"/>
                <a:cs typeface="Carlito"/>
              </a:rPr>
              <a:t>Metals </a:t>
            </a:r>
            <a:r>
              <a:rPr sz="2200" b="1" spc="-5" dirty="0">
                <a:solidFill>
                  <a:srgbClr val="00AF50"/>
                </a:solidFill>
                <a:latin typeface="Carlito"/>
                <a:cs typeface="Carlito"/>
              </a:rPr>
              <a:t>- Chemical</a:t>
            </a:r>
            <a:r>
              <a:rPr sz="2200" b="1" spc="15" dirty="0">
                <a:solidFill>
                  <a:srgbClr val="00AF50"/>
                </a:solidFill>
                <a:latin typeface="Carlito"/>
                <a:cs typeface="Carlito"/>
              </a:rPr>
              <a:t> </a:t>
            </a:r>
            <a:r>
              <a:rPr sz="2200" b="1" spc="-10" dirty="0">
                <a:solidFill>
                  <a:srgbClr val="00AF50"/>
                </a:solidFill>
                <a:latin typeface="Carlito"/>
                <a:cs typeface="Carlito"/>
              </a:rPr>
              <a:t>properties</a:t>
            </a:r>
            <a:endParaRPr sz="2200">
              <a:latin typeface="Carlito"/>
              <a:cs typeface="Carlito"/>
            </a:endParaRPr>
          </a:p>
          <a:p>
            <a:pPr marL="469900" marR="2566035">
              <a:lnSpc>
                <a:spcPct val="100000"/>
              </a:lnSpc>
            </a:pPr>
            <a:r>
              <a:rPr sz="2200" b="1" spc="-15" dirty="0">
                <a:solidFill>
                  <a:srgbClr val="FF0000"/>
                </a:solidFill>
                <a:latin typeface="Carlito"/>
                <a:cs typeface="Carlito"/>
              </a:rPr>
              <a:t>Reaction </a:t>
            </a:r>
            <a:r>
              <a:rPr sz="2200" b="1" spc="-5" dirty="0">
                <a:solidFill>
                  <a:srgbClr val="FF0000"/>
                </a:solidFill>
                <a:latin typeface="Carlito"/>
                <a:cs typeface="Carlito"/>
              </a:rPr>
              <a:t>of </a:t>
            </a:r>
            <a:r>
              <a:rPr sz="2200" b="1" spc="-15" dirty="0">
                <a:solidFill>
                  <a:srgbClr val="FF0000"/>
                </a:solidFill>
                <a:latin typeface="Carlito"/>
                <a:cs typeface="Carlito"/>
              </a:rPr>
              <a:t>metals </a:t>
            </a:r>
            <a:r>
              <a:rPr sz="2200" b="1" spc="-10" dirty="0">
                <a:solidFill>
                  <a:srgbClr val="FF0000"/>
                </a:solidFill>
                <a:latin typeface="Carlito"/>
                <a:cs typeface="Carlito"/>
              </a:rPr>
              <a:t>with </a:t>
            </a:r>
            <a:r>
              <a:rPr sz="2200" b="1" spc="-25">
                <a:solidFill>
                  <a:srgbClr val="FF0000"/>
                </a:solidFill>
                <a:latin typeface="Carlito"/>
                <a:cs typeface="Carlito"/>
              </a:rPr>
              <a:t>oxygen  </a:t>
            </a:r>
            <a:endParaRPr lang="en-US" sz="2200" b="1" spc="-25" dirty="0" smtClean="0">
              <a:solidFill>
                <a:srgbClr val="FF0000"/>
              </a:solidFill>
              <a:latin typeface="Carlito"/>
              <a:cs typeface="Carlito"/>
            </a:endParaRPr>
          </a:p>
          <a:p>
            <a:pPr marL="469900" marR="2566035">
              <a:lnSpc>
                <a:spcPct val="100000"/>
              </a:lnSpc>
            </a:pPr>
            <a:r>
              <a:rPr sz="2200" b="1" spc="-15" smtClean="0">
                <a:solidFill>
                  <a:srgbClr val="6F2F9F"/>
                </a:solidFill>
                <a:latin typeface="Carlito"/>
                <a:cs typeface="Carlito"/>
              </a:rPr>
              <a:t>Reaction </a:t>
            </a:r>
            <a:r>
              <a:rPr sz="2200" b="1" spc="-5" dirty="0">
                <a:solidFill>
                  <a:srgbClr val="6F2F9F"/>
                </a:solidFill>
                <a:latin typeface="Carlito"/>
                <a:cs typeface="Carlito"/>
              </a:rPr>
              <a:t>of </a:t>
            </a:r>
            <a:r>
              <a:rPr sz="2200" b="1" spc="-15" dirty="0">
                <a:solidFill>
                  <a:srgbClr val="6F2F9F"/>
                </a:solidFill>
                <a:latin typeface="Carlito"/>
                <a:cs typeface="Carlito"/>
              </a:rPr>
              <a:t>metals </a:t>
            </a:r>
            <a:r>
              <a:rPr sz="2200" b="1" spc="-10" dirty="0">
                <a:solidFill>
                  <a:srgbClr val="6F2F9F"/>
                </a:solidFill>
                <a:latin typeface="Carlito"/>
                <a:cs typeface="Carlito"/>
              </a:rPr>
              <a:t>with </a:t>
            </a:r>
            <a:r>
              <a:rPr sz="2200" b="1" spc="-25">
                <a:solidFill>
                  <a:srgbClr val="6F2F9F"/>
                </a:solidFill>
                <a:latin typeface="Carlito"/>
                <a:cs typeface="Carlito"/>
              </a:rPr>
              <a:t>water  </a:t>
            </a:r>
            <a:endParaRPr lang="en-US" sz="2200" b="1" spc="-25" dirty="0" smtClean="0">
              <a:solidFill>
                <a:srgbClr val="6F2F9F"/>
              </a:solidFill>
              <a:latin typeface="Carlito"/>
              <a:cs typeface="Carlito"/>
            </a:endParaRPr>
          </a:p>
          <a:p>
            <a:pPr marL="469900" marR="2566035">
              <a:lnSpc>
                <a:spcPct val="100000"/>
              </a:lnSpc>
            </a:pPr>
            <a:r>
              <a:rPr sz="2200" b="1" spc="-15" smtClean="0">
                <a:solidFill>
                  <a:srgbClr val="FF0000"/>
                </a:solidFill>
                <a:latin typeface="Carlito"/>
                <a:cs typeface="Carlito"/>
              </a:rPr>
              <a:t>Reaction </a:t>
            </a:r>
            <a:r>
              <a:rPr sz="2200" b="1" spc="-5" dirty="0">
                <a:solidFill>
                  <a:srgbClr val="FF0000"/>
                </a:solidFill>
                <a:latin typeface="Carlito"/>
                <a:cs typeface="Carlito"/>
              </a:rPr>
              <a:t>of </a:t>
            </a:r>
            <a:r>
              <a:rPr sz="2200" b="1" spc="-15" dirty="0">
                <a:solidFill>
                  <a:srgbClr val="FF0000"/>
                </a:solidFill>
                <a:latin typeface="Carlito"/>
                <a:cs typeface="Carlito"/>
              </a:rPr>
              <a:t>metals </a:t>
            </a:r>
            <a:r>
              <a:rPr sz="2200" b="1" spc="-10" dirty="0">
                <a:solidFill>
                  <a:srgbClr val="FF0000"/>
                </a:solidFill>
                <a:latin typeface="Carlito"/>
                <a:cs typeface="Carlito"/>
              </a:rPr>
              <a:t>with</a:t>
            </a:r>
            <a:r>
              <a:rPr sz="2200" b="1" spc="100" dirty="0">
                <a:solidFill>
                  <a:srgbClr val="FF0000"/>
                </a:solidFill>
                <a:latin typeface="Carlito"/>
                <a:cs typeface="Carlito"/>
              </a:rPr>
              <a:t> </a:t>
            </a:r>
            <a:r>
              <a:rPr sz="2200" b="1" spc="-5" dirty="0">
                <a:solidFill>
                  <a:srgbClr val="FF0000"/>
                </a:solidFill>
                <a:latin typeface="Carlito"/>
                <a:cs typeface="Carlito"/>
              </a:rPr>
              <a:t>acids</a:t>
            </a:r>
            <a:endParaRPr sz="2200">
              <a:latin typeface="Carlito"/>
              <a:cs typeface="Carlito"/>
            </a:endParaRPr>
          </a:p>
          <a:p>
            <a:pPr marL="469900" marR="5080">
              <a:lnSpc>
                <a:spcPct val="100000"/>
              </a:lnSpc>
            </a:pPr>
            <a:r>
              <a:rPr sz="2200" b="1" spc="-15" dirty="0">
                <a:solidFill>
                  <a:srgbClr val="6F2F9F"/>
                </a:solidFill>
                <a:latin typeface="Carlito"/>
                <a:cs typeface="Carlito"/>
              </a:rPr>
              <a:t>Reaction </a:t>
            </a:r>
            <a:r>
              <a:rPr sz="2200" b="1" spc="-5" dirty="0">
                <a:solidFill>
                  <a:srgbClr val="6F2F9F"/>
                </a:solidFill>
                <a:latin typeface="Carlito"/>
                <a:cs typeface="Carlito"/>
              </a:rPr>
              <a:t>of </a:t>
            </a:r>
            <a:r>
              <a:rPr sz="2200" b="1" spc="-15" dirty="0">
                <a:solidFill>
                  <a:srgbClr val="6F2F9F"/>
                </a:solidFill>
                <a:latin typeface="Carlito"/>
                <a:cs typeface="Carlito"/>
              </a:rPr>
              <a:t>metals </a:t>
            </a:r>
            <a:r>
              <a:rPr sz="2200" b="1" spc="-10" dirty="0">
                <a:solidFill>
                  <a:srgbClr val="6F2F9F"/>
                </a:solidFill>
                <a:latin typeface="Carlito"/>
                <a:cs typeface="Carlito"/>
              </a:rPr>
              <a:t>with </a:t>
            </a:r>
            <a:r>
              <a:rPr sz="2200" b="1" spc="-5" dirty="0">
                <a:solidFill>
                  <a:srgbClr val="6F2F9F"/>
                </a:solidFill>
                <a:latin typeface="Carlito"/>
                <a:cs typeface="Carlito"/>
              </a:rPr>
              <a:t>solutions of other </a:t>
            </a:r>
            <a:r>
              <a:rPr sz="2200" b="1" spc="-15" dirty="0">
                <a:solidFill>
                  <a:srgbClr val="6F2F9F"/>
                </a:solidFill>
                <a:latin typeface="Carlito"/>
                <a:cs typeface="Carlito"/>
              </a:rPr>
              <a:t>metal </a:t>
            </a:r>
            <a:r>
              <a:rPr sz="2200" b="1" spc="-5" dirty="0">
                <a:solidFill>
                  <a:srgbClr val="6F2F9F"/>
                </a:solidFill>
                <a:latin typeface="Carlito"/>
                <a:cs typeface="Carlito"/>
              </a:rPr>
              <a:t>salts  </a:t>
            </a:r>
            <a:r>
              <a:rPr sz="2200" b="1" spc="-15" dirty="0">
                <a:solidFill>
                  <a:srgbClr val="FF0000"/>
                </a:solidFill>
                <a:latin typeface="Carlito"/>
                <a:cs typeface="Carlito"/>
              </a:rPr>
              <a:t>Reaction </a:t>
            </a:r>
            <a:r>
              <a:rPr sz="2200" b="1" spc="-5" dirty="0">
                <a:solidFill>
                  <a:srgbClr val="FF0000"/>
                </a:solidFill>
                <a:latin typeface="Carlito"/>
                <a:cs typeface="Carlito"/>
              </a:rPr>
              <a:t>of </a:t>
            </a:r>
            <a:r>
              <a:rPr sz="2200" b="1" spc="-15" dirty="0">
                <a:solidFill>
                  <a:srgbClr val="FF0000"/>
                </a:solidFill>
                <a:latin typeface="Carlito"/>
                <a:cs typeface="Carlito"/>
              </a:rPr>
              <a:t>metals </a:t>
            </a:r>
            <a:r>
              <a:rPr sz="2200" b="1" spc="-10" dirty="0">
                <a:solidFill>
                  <a:srgbClr val="FF0000"/>
                </a:solidFill>
                <a:latin typeface="Carlito"/>
                <a:cs typeface="Carlito"/>
              </a:rPr>
              <a:t>with</a:t>
            </a:r>
            <a:r>
              <a:rPr sz="2200" b="1" spc="105" dirty="0">
                <a:solidFill>
                  <a:srgbClr val="FF0000"/>
                </a:solidFill>
                <a:latin typeface="Carlito"/>
                <a:cs typeface="Carlito"/>
              </a:rPr>
              <a:t> </a:t>
            </a:r>
            <a:r>
              <a:rPr sz="2200" b="1" spc="-10" dirty="0">
                <a:solidFill>
                  <a:srgbClr val="FF0000"/>
                </a:solidFill>
                <a:latin typeface="Carlito"/>
                <a:cs typeface="Carlito"/>
              </a:rPr>
              <a:t>non-metals</a:t>
            </a:r>
            <a:endParaRPr sz="2200">
              <a:latin typeface="Carlito"/>
              <a:cs typeface="Carlito"/>
            </a:endParaRPr>
          </a:p>
          <a:p>
            <a:pPr marL="469900">
              <a:lnSpc>
                <a:spcPct val="100000"/>
              </a:lnSpc>
            </a:pPr>
            <a:r>
              <a:rPr sz="2200" b="1" spc="-10" dirty="0">
                <a:solidFill>
                  <a:srgbClr val="6F2F9F"/>
                </a:solidFill>
                <a:latin typeface="Carlito"/>
                <a:cs typeface="Carlito"/>
              </a:rPr>
              <a:t>Properties </a:t>
            </a:r>
            <a:r>
              <a:rPr sz="2200" b="1" spc="-5" dirty="0">
                <a:solidFill>
                  <a:srgbClr val="6F2F9F"/>
                </a:solidFill>
                <a:latin typeface="Carlito"/>
                <a:cs typeface="Carlito"/>
              </a:rPr>
              <a:t>of ionic</a:t>
            </a:r>
            <a:r>
              <a:rPr sz="2200" b="1" spc="80" dirty="0">
                <a:solidFill>
                  <a:srgbClr val="6F2F9F"/>
                </a:solidFill>
                <a:latin typeface="Carlito"/>
                <a:cs typeface="Carlito"/>
              </a:rPr>
              <a:t> </a:t>
            </a:r>
            <a:r>
              <a:rPr sz="2200" b="1" spc="-10" dirty="0">
                <a:solidFill>
                  <a:srgbClr val="6F2F9F"/>
                </a:solidFill>
                <a:latin typeface="Carlito"/>
                <a:cs typeface="Carlito"/>
              </a:rPr>
              <a:t>compounds</a:t>
            </a:r>
            <a:endParaRPr sz="2200">
              <a:latin typeface="Carlito"/>
              <a:cs typeface="Carlito"/>
            </a:endParaRPr>
          </a:p>
          <a:p>
            <a:pPr marL="12700">
              <a:lnSpc>
                <a:spcPct val="100000"/>
              </a:lnSpc>
            </a:pPr>
            <a:r>
              <a:rPr sz="2200" b="1" spc="-10" dirty="0">
                <a:solidFill>
                  <a:srgbClr val="3621CE"/>
                </a:solidFill>
                <a:latin typeface="Carlito"/>
                <a:cs typeface="Carlito"/>
              </a:rPr>
              <a:t>Occurrence of</a:t>
            </a:r>
            <a:r>
              <a:rPr sz="2200" b="1" spc="40" dirty="0">
                <a:solidFill>
                  <a:srgbClr val="3621CE"/>
                </a:solidFill>
                <a:latin typeface="Carlito"/>
                <a:cs typeface="Carlito"/>
              </a:rPr>
              <a:t> </a:t>
            </a:r>
            <a:r>
              <a:rPr sz="2200" b="1" spc="-15" dirty="0">
                <a:solidFill>
                  <a:srgbClr val="3621CE"/>
                </a:solidFill>
                <a:latin typeface="Carlito"/>
                <a:cs typeface="Carlito"/>
              </a:rPr>
              <a:t>metals</a:t>
            </a:r>
            <a:endParaRPr sz="2200">
              <a:latin typeface="Carlito"/>
              <a:cs typeface="Carlito"/>
            </a:endParaRPr>
          </a:p>
          <a:p>
            <a:pPr marL="469900">
              <a:lnSpc>
                <a:spcPct val="100000"/>
              </a:lnSpc>
              <a:spcBef>
                <a:spcPts val="5"/>
              </a:spcBef>
            </a:pPr>
            <a:r>
              <a:rPr lang="en-US" sz="2200" b="1" spc="-5" dirty="0" smtClean="0">
                <a:solidFill>
                  <a:srgbClr val="FF0000"/>
                </a:solidFill>
                <a:latin typeface="Carlito"/>
                <a:cs typeface="Carlito"/>
              </a:rPr>
              <a:t>Re</a:t>
            </a:r>
            <a:r>
              <a:rPr sz="2200" b="1" spc="-5" smtClean="0">
                <a:solidFill>
                  <a:srgbClr val="FF0000"/>
                </a:solidFill>
                <a:latin typeface="Carlito"/>
                <a:cs typeface="Carlito"/>
              </a:rPr>
              <a:t>ctivity</a:t>
            </a:r>
            <a:r>
              <a:rPr sz="2200" b="1" smtClean="0">
                <a:solidFill>
                  <a:srgbClr val="FF0000"/>
                </a:solidFill>
                <a:latin typeface="Carlito"/>
                <a:cs typeface="Carlito"/>
              </a:rPr>
              <a:t> </a:t>
            </a:r>
            <a:r>
              <a:rPr sz="2200" b="1" spc="-5" dirty="0">
                <a:solidFill>
                  <a:srgbClr val="FF0000"/>
                </a:solidFill>
                <a:latin typeface="Carlito"/>
                <a:cs typeface="Carlito"/>
              </a:rPr>
              <a:t>series</a:t>
            </a:r>
            <a:endParaRPr sz="2200">
              <a:latin typeface="Carlito"/>
              <a:cs typeface="Carlito"/>
            </a:endParaRPr>
          </a:p>
          <a:p>
            <a:pPr marL="469900" marR="1389380">
              <a:lnSpc>
                <a:spcPct val="100000"/>
              </a:lnSpc>
            </a:pPr>
            <a:r>
              <a:rPr sz="2200" b="1" spc="-10" dirty="0">
                <a:solidFill>
                  <a:srgbClr val="6F2F9F"/>
                </a:solidFill>
                <a:latin typeface="Carlito"/>
                <a:cs typeface="Carlito"/>
              </a:rPr>
              <a:t>Extraction </a:t>
            </a:r>
            <a:r>
              <a:rPr sz="2200" b="1" spc="-5" dirty="0">
                <a:solidFill>
                  <a:srgbClr val="6F2F9F"/>
                </a:solidFill>
                <a:latin typeface="Carlito"/>
                <a:cs typeface="Carlito"/>
              </a:rPr>
              <a:t>of </a:t>
            </a:r>
            <a:r>
              <a:rPr sz="2200" b="1" spc="-15" dirty="0">
                <a:solidFill>
                  <a:srgbClr val="6F2F9F"/>
                </a:solidFill>
                <a:latin typeface="Carlito"/>
                <a:cs typeface="Carlito"/>
              </a:rPr>
              <a:t>metals </a:t>
            </a:r>
            <a:r>
              <a:rPr sz="2200" b="1" spc="-5" dirty="0">
                <a:solidFill>
                  <a:srgbClr val="6F2F9F"/>
                </a:solidFill>
                <a:latin typeface="Carlito"/>
                <a:cs typeface="Carlito"/>
              </a:rPr>
              <a:t>of high </a:t>
            </a:r>
            <a:r>
              <a:rPr sz="2200" b="1" spc="-10">
                <a:solidFill>
                  <a:srgbClr val="6F2F9F"/>
                </a:solidFill>
                <a:latin typeface="Carlito"/>
                <a:cs typeface="Carlito"/>
              </a:rPr>
              <a:t>reactivity </a:t>
            </a:r>
            <a:endParaRPr lang="en-US" sz="2200" b="1" spc="-10" dirty="0" smtClean="0">
              <a:solidFill>
                <a:srgbClr val="6F2F9F"/>
              </a:solidFill>
              <a:latin typeface="Carlito"/>
              <a:cs typeface="Carlito"/>
            </a:endParaRPr>
          </a:p>
          <a:p>
            <a:pPr marL="469900" marR="1389380">
              <a:lnSpc>
                <a:spcPct val="100000"/>
              </a:lnSpc>
            </a:pPr>
            <a:r>
              <a:rPr sz="2200" b="1" spc="-10" smtClean="0">
                <a:solidFill>
                  <a:srgbClr val="6F2F9F"/>
                </a:solidFill>
                <a:latin typeface="Carlito"/>
                <a:cs typeface="Carlito"/>
              </a:rPr>
              <a:t> </a:t>
            </a:r>
            <a:r>
              <a:rPr sz="2200" b="1" spc="-10" dirty="0">
                <a:solidFill>
                  <a:srgbClr val="FF0000"/>
                </a:solidFill>
                <a:latin typeface="Carlito"/>
                <a:cs typeface="Carlito"/>
              </a:rPr>
              <a:t>Extraction </a:t>
            </a:r>
            <a:r>
              <a:rPr sz="2200" b="1" spc="-5" dirty="0">
                <a:solidFill>
                  <a:srgbClr val="FF0000"/>
                </a:solidFill>
                <a:latin typeface="Carlito"/>
                <a:cs typeface="Carlito"/>
              </a:rPr>
              <a:t>of </a:t>
            </a:r>
            <a:r>
              <a:rPr sz="2200" b="1" spc="-15" dirty="0">
                <a:solidFill>
                  <a:srgbClr val="FF0000"/>
                </a:solidFill>
                <a:latin typeface="Carlito"/>
                <a:cs typeface="Carlito"/>
              </a:rPr>
              <a:t>metals </a:t>
            </a:r>
            <a:r>
              <a:rPr sz="2200" b="1" spc="-5" dirty="0">
                <a:solidFill>
                  <a:srgbClr val="FF0000"/>
                </a:solidFill>
                <a:latin typeface="Carlito"/>
                <a:cs typeface="Carlito"/>
              </a:rPr>
              <a:t>of medium reactivity  </a:t>
            </a:r>
            <a:r>
              <a:rPr sz="2200" b="1" spc="-10" dirty="0">
                <a:solidFill>
                  <a:srgbClr val="6F2F9F"/>
                </a:solidFill>
                <a:latin typeface="Carlito"/>
                <a:cs typeface="Carlito"/>
              </a:rPr>
              <a:t>Extraction </a:t>
            </a:r>
            <a:r>
              <a:rPr sz="2200" b="1" spc="-5" dirty="0">
                <a:solidFill>
                  <a:srgbClr val="6F2F9F"/>
                </a:solidFill>
                <a:latin typeface="Carlito"/>
                <a:cs typeface="Carlito"/>
              </a:rPr>
              <a:t>of </a:t>
            </a:r>
            <a:r>
              <a:rPr sz="2200" b="1" spc="-15" dirty="0">
                <a:solidFill>
                  <a:srgbClr val="6F2F9F"/>
                </a:solidFill>
                <a:latin typeface="Carlito"/>
                <a:cs typeface="Carlito"/>
              </a:rPr>
              <a:t>metals </a:t>
            </a:r>
            <a:r>
              <a:rPr sz="2200" b="1" spc="-5" dirty="0">
                <a:solidFill>
                  <a:srgbClr val="6F2F9F"/>
                </a:solidFill>
                <a:latin typeface="Carlito"/>
                <a:cs typeface="Carlito"/>
              </a:rPr>
              <a:t>of low </a:t>
            </a:r>
            <a:r>
              <a:rPr sz="2200" b="1" spc="-5">
                <a:solidFill>
                  <a:srgbClr val="6F2F9F"/>
                </a:solidFill>
                <a:latin typeface="Carlito"/>
                <a:cs typeface="Carlito"/>
              </a:rPr>
              <a:t>reactivity </a:t>
            </a:r>
            <a:endParaRPr lang="en-US" sz="2200" b="1" spc="-5" dirty="0" smtClean="0">
              <a:solidFill>
                <a:srgbClr val="6F2F9F"/>
              </a:solidFill>
              <a:latin typeface="Carlito"/>
              <a:cs typeface="Carlito"/>
            </a:endParaRPr>
          </a:p>
          <a:p>
            <a:pPr marL="469900" marR="1389380">
              <a:lnSpc>
                <a:spcPct val="100000"/>
              </a:lnSpc>
            </a:pPr>
            <a:r>
              <a:rPr sz="2200" b="1" spc="-5" smtClean="0">
                <a:solidFill>
                  <a:srgbClr val="6F2F9F"/>
                </a:solidFill>
                <a:latin typeface="Carlito"/>
                <a:cs typeface="Carlito"/>
              </a:rPr>
              <a:t> </a:t>
            </a:r>
            <a:r>
              <a:rPr sz="2200" b="1" spc="-15" dirty="0">
                <a:solidFill>
                  <a:srgbClr val="FF0000"/>
                </a:solidFill>
                <a:latin typeface="Carlito"/>
                <a:cs typeface="Carlito"/>
              </a:rPr>
              <a:t>Refining </a:t>
            </a:r>
            <a:r>
              <a:rPr sz="2200" b="1" spc="-10" dirty="0">
                <a:solidFill>
                  <a:srgbClr val="FF0000"/>
                </a:solidFill>
                <a:latin typeface="Carlito"/>
                <a:cs typeface="Carlito"/>
              </a:rPr>
              <a:t>of</a:t>
            </a:r>
            <a:r>
              <a:rPr sz="2200" b="1" spc="30" dirty="0">
                <a:solidFill>
                  <a:srgbClr val="FF0000"/>
                </a:solidFill>
                <a:latin typeface="Carlito"/>
                <a:cs typeface="Carlito"/>
              </a:rPr>
              <a:t> </a:t>
            </a:r>
            <a:r>
              <a:rPr sz="2200" b="1" spc="-15" dirty="0">
                <a:solidFill>
                  <a:srgbClr val="FF0000"/>
                </a:solidFill>
                <a:latin typeface="Carlito"/>
                <a:cs typeface="Carlito"/>
              </a:rPr>
              <a:t>metals</a:t>
            </a:r>
            <a:endParaRPr sz="2200">
              <a:latin typeface="Carlito"/>
              <a:cs typeface="Carlito"/>
            </a:endParaRPr>
          </a:p>
          <a:p>
            <a:pPr marL="12700">
              <a:lnSpc>
                <a:spcPct val="100000"/>
              </a:lnSpc>
            </a:pPr>
            <a:r>
              <a:rPr sz="2200" b="1" spc="-10" dirty="0">
                <a:solidFill>
                  <a:srgbClr val="00AF50"/>
                </a:solidFill>
                <a:latin typeface="Carlito"/>
                <a:cs typeface="Carlito"/>
              </a:rPr>
              <a:t>Corrosion </a:t>
            </a:r>
            <a:r>
              <a:rPr sz="2200" b="1" spc="-5" dirty="0">
                <a:solidFill>
                  <a:srgbClr val="00AF50"/>
                </a:solidFill>
                <a:latin typeface="Carlito"/>
                <a:cs typeface="Carlito"/>
              </a:rPr>
              <a:t>of</a:t>
            </a:r>
            <a:r>
              <a:rPr sz="2200" b="1" spc="50" dirty="0">
                <a:solidFill>
                  <a:srgbClr val="00AF50"/>
                </a:solidFill>
                <a:latin typeface="Carlito"/>
                <a:cs typeface="Carlito"/>
              </a:rPr>
              <a:t> </a:t>
            </a:r>
            <a:r>
              <a:rPr sz="2200" b="1" spc="-15" dirty="0">
                <a:solidFill>
                  <a:srgbClr val="00AF50"/>
                </a:solidFill>
                <a:latin typeface="Carlito"/>
                <a:cs typeface="Carlito"/>
              </a:rPr>
              <a:t>metals</a:t>
            </a:r>
            <a:endParaRPr sz="2200">
              <a:latin typeface="Carlito"/>
              <a:cs typeface="Carlito"/>
            </a:endParaRPr>
          </a:p>
          <a:p>
            <a:pPr marL="926465">
              <a:lnSpc>
                <a:spcPct val="100000"/>
              </a:lnSpc>
            </a:pPr>
            <a:r>
              <a:rPr sz="2200" b="1" spc="-15" dirty="0">
                <a:solidFill>
                  <a:srgbClr val="FF0000"/>
                </a:solidFill>
                <a:latin typeface="Carlito"/>
                <a:cs typeface="Carlito"/>
              </a:rPr>
              <a:t>Prevention </a:t>
            </a:r>
            <a:r>
              <a:rPr sz="2200" b="1" spc="-5" dirty="0">
                <a:solidFill>
                  <a:srgbClr val="FF0000"/>
                </a:solidFill>
                <a:latin typeface="Carlito"/>
                <a:cs typeface="Carlito"/>
              </a:rPr>
              <a:t>of</a:t>
            </a:r>
            <a:r>
              <a:rPr sz="2200" b="1" spc="70" dirty="0">
                <a:solidFill>
                  <a:srgbClr val="FF0000"/>
                </a:solidFill>
                <a:latin typeface="Carlito"/>
                <a:cs typeface="Carlito"/>
              </a:rPr>
              <a:t> </a:t>
            </a:r>
            <a:r>
              <a:rPr sz="2200" b="1" spc="-10" dirty="0">
                <a:solidFill>
                  <a:srgbClr val="FF0000"/>
                </a:solidFill>
                <a:latin typeface="Carlito"/>
                <a:cs typeface="Carlito"/>
              </a:rPr>
              <a:t>corrosion</a:t>
            </a:r>
            <a:endParaRPr sz="2200">
              <a:latin typeface="Carlito"/>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85800" y="6248400"/>
            <a:ext cx="1905000" cy="4572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sp>
        <p:nvSpPr>
          <p:cNvPr id="37891" name="Text Box 2"/>
          <p:cNvSpPr txBox="1">
            <a:spLocks noChangeArrowheads="1"/>
          </p:cNvSpPr>
          <p:nvPr/>
        </p:nvSpPr>
        <p:spPr bwMode="auto">
          <a:xfrm>
            <a:off x="3124200" y="6248400"/>
            <a:ext cx="2895600" cy="4572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sp>
        <p:nvSpPr>
          <p:cNvPr id="37892" name="Text Box 3"/>
          <p:cNvSpPr txBox="1">
            <a:spLocks noChangeArrowheads="1"/>
          </p:cNvSpPr>
          <p:nvPr/>
        </p:nvSpPr>
        <p:spPr bwMode="auto">
          <a:xfrm>
            <a:off x="685800" y="609600"/>
            <a:ext cx="7772400" cy="1143000"/>
          </a:xfrm>
          <a:prstGeom prst="rect">
            <a:avLst/>
          </a:prstGeom>
          <a:noFill/>
          <a:ln w="9525">
            <a:noFill/>
            <a:round/>
            <a:headEnd/>
            <a:tailEnd/>
          </a:ln>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400" dirty="0">
                <a:solidFill>
                  <a:srgbClr val="C00000"/>
                </a:solidFill>
                <a:latin typeface="Princetown LET" pitchFamily="16" charset="0"/>
              </a:rPr>
              <a:t>Metalloids</a:t>
            </a:r>
          </a:p>
        </p:txBody>
      </p:sp>
      <p:grpSp>
        <p:nvGrpSpPr>
          <p:cNvPr id="2" name="Group 4"/>
          <p:cNvGrpSpPr>
            <a:grpSpLocks/>
          </p:cNvGrpSpPr>
          <p:nvPr/>
        </p:nvGrpSpPr>
        <p:grpSpPr bwMode="auto">
          <a:xfrm>
            <a:off x="4800600" y="1752600"/>
            <a:ext cx="3046413" cy="2208213"/>
            <a:chOff x="3024" y="1104"/>
            <a:chExt cx="1919" cy="1391"/>
          </a:xfrm>
        </p:grpSpPr>
        <p:pic>
          <p:nvPicPr>
            <p:cNvPr id="37903" name="Picture 5"/>
            <p:cNvPicPr>
              <a:picLocks noChangeAspect="1" noChangeArrowheads="1"/>
            </p:cNvPicPr>
            <p:nvPr/>
          </p:nvPicPr>
          <p:blipFill>
            <a:blip r:embed="rId3"/>
            <a:srcRect/>
            <a:stretch>
              <a:fillRect/>
            </a:stretch>
          </p:blipFill>
          <p:spPr bwMode="auto">
            <a:xfrm>
              <a:off x="3024" y="1104"/>
              <a:ext cx="1919" cy="1391"/>
            </a:xfrm>
            <a:prstGeom prst="rect">
              <a:avLst/>
            </a:prstGeom>
            <a:noFill/>
            <a:ln w="9525">
              <a:noFill/>
              <a:round/>
              <a:headEnd/>
              <a:tailEnd/>
            </a:ln>
          </p:spPr>
        </p:pic>
        <p:sp>
          <p:nvSpPr>
            <p:cNvPr id="37904" name="Text Box 6"/>
            <p:cNvSpPr txBox="1">
              <a:spLocks noChangeArrowheads="1"/>
            </p:cNvSpPr>
            <p:nvPr/>
          </p:nvSpPr>
          <p:spPr bwMode="auto">
            <a:xfrm>
              <a:off x="3024" y="1104"/>
              <a:ext cx="1919" cy="139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grpSp>
      <p:grpSp>
        <p:nvGrpSpPr>
          <p:cNvPr id="3" name="Group 7"/>
          <p:cNvGrpSpPr>
            <a:grpSpLocks/>
          </p:cNvGrpSpPr>
          <p:nvPr/>
        </p:nvGrpSpPr>
        <p:grpSpPr bwMode="auto">
          <a:xfrm>
            <a:off x="1371600" y="1752600"/>
            <a:ext cx="3198813" cy="2208213"/>
            <a:chOff x="864" y="1104"/>
            <a:chExt cx="2015" cy="1391"/>
          </a:xfrm>
        </p:grpSpPr>
        <p:pic>
          <p:nvPicPr>
            <p:cNvPr id="37901" name="Picture 8"/>
            <p:cNvPicPr>
              <a:picLocks noChangeAspect="1" noChangeArrowheads="1"/>
            </p:cNvPicPr>
            <p:nvPr/>
          </p:nvPicPr>
          <p:blipFill>
            <a:blip r:embed="rId4"/>
            <a:srcRect/>
            <a:stretch>
              <a:fillRect/>
            </a:stretch>
          </p:blipFill>
          <p:spPr bwMode="auto">
            <a:xfrm>
              <a:off x="864" y="1104"/>
              <a:ext cx="2015" cy="1391"/>
            </a:xfrm>
            <a:prstGeom prst="rect">
              <a:avLst/>
            </a:prstGeom>
            <a:noFill/>
            <a:ln w="9525">
              <a:noFill/>
              <a:round/>
              <a:headEnd/>
              <a:tailEnd/>
            </a:ln>
          </p:spPr>
        </p:pic>
        <p:sp>
          <p:nvSpPr>
            <p:cNvPr id="37902" name="Text Box 9"/>
            <p:cNvSpPr txBox="1">
              <a:spLocks noChangeArrowheads="1"/>
            </p:cNvSpPr>
            <p:nvPr/>
          </p:nvSpPr>
          <p:spPr bwMode="auto">
            <a:xfrm>
              <a:off x="864" y="1104"/>
              <a:ext cx="2015" cy="139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grpSp>
      <p:grpSp>
        <p:nvGrpSpPr>
          <p:cNvPr id="4" name="Group 10"/>
          <p:cNvGrpSpPr>
            <a:grpSpLocks/>
          </p:cNvGrpSpPr>
          <p:nvPr/>
        </p:nvGrpSpPr>
        <p:grpSpPr bwMode="auto">
          <a:xfrm>
            <a:off x="4800600" y="4114800"/>
            <a:ext cx="3046413" cy="2208213"/>
            <a:chOff x="3024" y="2592"/>
            <a:chExt cx="1919" cy="1391"/>
          </a:xfrm>
        </p:grpSpPr>
        <p:pic>
          <p:nvPicPr>
            <p:cNvPr id="37899" name="Picture 11"/>
            <p:cNvPicPr>
              <a:picLocks noChangeAspect="1" noChangeArrowheads="1"/>
            </p:cNvPicPr>
            <p:nvPr/>
          </p:nvPicPr>
          <p:blipFill>
            <a:blip r:embed="rId5"/>
            <a:srcRect/>
            <a:stretch>
              <a:fillRect/>
            </a:stretch>
          </p:blipFill>
          <p:spPr bwMode="auto">
            <a:xfrm>
              <a:off x="3024" y="2592"/>
              <a:ext cx="1919" cy="1391"/>
            </a:xfrm>
            <a:prstGeom prst="rect">
              <a:avLst/>
            </a:prstGeom>
            <a:noFill/>
            <a:ln w="9525">
              <a:noFill/>
              <a:round/>
              <a:headEnd/>
              <a:tailEnd/>
            </a:ln>
          </p:spPr>
        </p:pic>
        <p:sp>
          <p:nvSpPr>
            <p:cNvPr id="37900" name="Text Box 12"/>
            <p:cNvSpPr txBox="1">
              <a:spLocks noChangeArrowheads="1"/>
            </p:cNvSpPr>
            <p:nvPr/>
          </p:nvSpPr>
          <p:spPr bwMode="auto">
            <a:xfrm>
              <a:off x="3024" y="2592"/>
              <a:ext cx="1919" cy="139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grpSp>
      <p:grpSp>
        <p:nvGrpSpPr>
          <p:cNvPr id="5" name="Group 13"/>
          <p:cNvGrpSpPr>
            <a:grpSpLocks/>
          </p:cNvGrpSpPr>
          <p:nvPr/>
        </p:nvGrpSpPr>
        <p:grpSpPr bwMode="auto">
          <a:xfrm>
            <a:off x="1371600" y="4114800"/>
            <a:ext cx="3198813" cy="2284413"/>
            <a:chOff x="864" y="2592"/>
            <a:chExt cx="2015" cy="1439"/>
          </a:xfrm>
        </p:grpSpPr>
        <p:pic>
          <p:nvPicPr>
            <p:cNvPr id="37897" name="Picture 14"/>
            <p:cNvPicPr>
              <a:picLocks noChangeAspect="1" noChangeArrowheads="1"/>
            </p:cNvPicPr>
            <p:nvPr/>
          </p:nvPicPr>
          <p:blipFill>
            <a:blip r:embed="rId6"/>
            <a:srcRect/>
            <a:stretch>
              <a:fillRect/>
            </a:stretch>
          </p:blipFill>
          <p:spPr bwMode="auto">
            <a:xfrm>
              <a:off x="864" y="2592"/>
              <a:ext cx="2015" cy="1439"/>
            </a:xfrm>
            <a:prstGeom prst="rect">
              <a:avLst/>
            </a:prstGeom>
            <a:noFill/>
            <a:ln w="9525">
              <a:noFill/>
              <a:round/>
              <a:headEnd/>
              <a:tailEnd/>
            </a:ln>
          </p:spPr>
        </p:pic>
        <p:sp>
          <p:nvSpPr>
            <p:cNvPr id="37898" name="Text Box 15"/>
            <p:cNvSpPr txBox="1">
              <a:spLocks noChangeArrowheads="1"/>
            </p:cNvSpPr>
            <p:nvPr/>
          </p:nvSpPr>
          <p:spPr bwMode="auto">
            <a:xfrm>
              <a:off x="864" y="2592"/>
              <a:ext cx="2015" cy="1439"/>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fade">
                                      <p:cBhvr additive="repl">
                                        <p:cTn id="7" dur="2000"/>
                                        <p:tgtEl>
                                          <p:spTgt spid="3"/>
                                        </p:tgtEl>
                                      </p:cBhvr>
                                    </p:animEffect>
                                  </p:childTnLst>
                                </p:cTn>
                              </p:par>
                            </p:childTnLst>
                          </p:cTn>
                        </p:par>
                        <p:par>
                          <p:cTn id="8" fill="hold" nodeType="afterGroup">
                            <p:stCondLst>
                              <p:cond delay="2000"/>
                            </p:stCondLst>
                            <p:childTnLst>
                              <p:par>
                                <p:cTn id="9" presetID="10" presetClass="entr" fill="hold" nodeType="afterEffect">
                                  <p:stCondLst>
                                    <p:cond delay="0"/>
                                  </p:stCondLst>
                                  <p:childTnLst>
                                    <p:set>
                                      <p:cBhvr additive="repl">
                                        <p:cTn id="10" dur="1" fill="hold">
                                          <p:stCondLst>
                                            <p:cond delay="0"/>
                                          </p:stCondLst>
                                        </p:cTn>
                                        <p:tgtEl>
                                          <p:spTgt spid="4"/>
                                        </p:tgtEl>
                                        <p:attrNameLst>
                                          <p:attrName>style.visibility</p:attrName>
                                        </p:attrNameLst>
                                      </p:cBhvr>
                                      <p:to>
                                        <p:strVal val="visible"/>
                                      </p:to>
                                    </p:set>
                                    <p:animEffect transition="in" filter="fade">
                                      <p:cBhvr additive="repl">
                                        <p:cTn id="11" dur="2000"/>
                                        <p:tgtEl>
                                          <p:spTgt spid="4"/>
                                        </p:tgtEl>
                                      </p:cBhvr>
                                    </p:animEffect>
                                  </p:childTnLst>
                                </p:cTn>
                              </p:par>
                            </p:childTnLst>
                          </p:cTn>
                        </p:par>
                        <p:par>
                          <p:cTn id="12" fill="hold" nodeType="afterGroup">
                            <p:stCondLst>
                              <p:cond delay="4000"/>
                            </p:stCondLst>
                            <p:childTnLst>
                              <p:par>
                                <p:cTn id="13" presetID="10" presetClass="entr" fill="hold" nodeType="afterEffect">
                                  <p:stCondLst>
                                    <p:cond delay="0"/>
                                  </p:stCondLst>
                                  <p:childTnLst>
                                    <p:set>
                                      <p:cBhvr additive="repl">
                                        <p:cTn id="14" dur="1" fill="hold">
                                          <p:stCondLst>
                                            <p:cond delay="0"/>
                                          </p:stCondLst>
                                        </p:cTn>
                                        <p:tgtEl>
                                          <p:spTgt spid="2"/>
                                        </p:tgtEl>
                                        <p:attrNameLst>
                                          <p:attrName>style.visibility</p:attrName>
                                        </p:attrNameLst>
                                      </p:cBhvr>
                                      <p:to>
                                        <p:strVal val="visible"/>
                                      </p:to>
                                    </p:set>
                                    <p:animEffect transition="in" filter="fade">
                                      <p:cBhvr additive="repl">
                                        <p:cTn id="15" dur="2000"/>
                                        <p:tgtEl>
                                          <p:spTgt spid="2"/>
                                        </p:tgtEl>
                                      </p:cBhvr>
                                    </p:animEffect>
                                  </p:childTnLst>
                                </p:cTn>
                              </p:par>
                            </p:childTnLst>
                          </p:cTn>
                        </p:par>
                        <p:par>
                          <p:cTn id="16" fill="hold" nodeType="afterGroup">
                            <p:stCondLst>
                              <p:cond delay="6000"/>
                            </p:stCondLst>
                            <p:childTnLst>
                              <p:par>
                                <p:cTn id="17" presetID="10" presetClass="entr" fill="hold" nodeType="afterEffect">
                                  <p:stCondLst>
                                    <p:cond delay="0"/>
                                  </p:stCondLst>
                                  <p:childTnLst>
                                    <p:set>
                                      <p:cBhvr additive="repl">
                                        <p:cTn id="18" dur="1" fill="hold">
                                          <p:stCondLst>
                                            <p:cond delay="0"/>
                                          </p:stCondLst>
                                        </p:cTn>
                                        <p:tgtEl>
                                          <p:spTgt spid="5"/>
                                        </p:tgtEl>
                                        <p:attrNameLst>
                                          <p:attrName>style.visibility</p:attrName>
                                        </p:attrNameLst>
                                      </p:cBhvr>
                                      <p:to>
                                        <p:strVal val="visible"/>
                                      </p:to>
                                    </p:set>
                                    <p:animEffect transition="in" filter="fade">
                                      <p:cBhvr additive="repl">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solidFill>
                  <a:srgbClr val="FF0000"/>
                </a:solidFill>
                <a:latin typeface="Arial" pitchFamily="34" charset="0"/>
                <a:cs typeface="Arial" pitchFamily="34" charset="0"/>
              </a:rPr>
              <a:t>   M-  Malleable and Ductile</a:t>
            </a:r>
          </a:p>
          <a:p>
            <a:pPr>
              <a:buNone/>
            </a:pPr>
            <a:r>
              <a:rPr lang="en-US" b="1" dirty="0" smtClean="0">
                <a:solidFill>
                  <a:srgbClr val="FF0000"/>
                </a:solidFill>
                <a:latin typeface="Arial" pitchFamily="34" charset="0"/>
                <a:cs typeface="Arial" pitchFamily="34" charset="0"/>
              </a:rPr>
              <a:t>   E-   Electric conductive</a:t>
            </a:r>
          </a:p>
          <a:p>
            <a:pPr>
              <a:buNone/>
            </a:pPr>
            <a:r>
              <a:rPr lang="en-US" b="1" dirty="0" smtClean="0">
                <a:solidFill>
                  <a:srgbClr val="FF0000"/>
                </a:solidFill>
                <a:latin typeface="Arial" pitchFamily="34" charset="0"/>
                <a:cs typeface="Arial" pitchFamily="34" charset="0"/>
              </a:rPr>
              <a:t>   T -  Tensile</a:t>
            </a:r>
          </a:p>
          <a:p>
            <a:pPr>
              <a:buNone/>
            </a:pPr>
            <a:r>
              <a:rPr lang="en-US" b="1" dirty="0" smtClean="0">
                <a:solidFill>
                  <a:srgbClr val="FF0000"/>
                </a:solidFill>
                <a:latin typeface="Arial" pitchFamily="34" charset="0"/>
                <a:cs typeface="Arial" pitchFamily="34" charset="0"/>
              </a:rPr>
              <a:t>   A-   Alloy formation</a:t>
            </a:r>
          </a:p>
          <a:p>
            <a:pPr>
              <a:buNone/>
            </a:pPr>
            <a:r>
              <a:rPr lang="en-US" b="1" dirty="0" smtClean="0">
                <a:solidFill>
                  <a:srgbClr val="FF0000"/>
                </a:solidFill>
                <a:latin typeface="Arial" pitchFamily="34" charset="0"/>
                <a:cs typeface="Arial" pitchFamily="34" charset="0"/>
              </a:rPr>
              <a:t>   L-   Lustrous</a:t>
            </a:r>
          </a:p>
          <a:p>
            <a:pPr>
              <a:buNone/>
            </a:pPr>
            <a:r>
              <a:rPr lang="en-US" b="1" dirty="0" smtClean="0">
                <a:solidFill>
                  <a:srgbClr val="FF0000"/>
                </a:solidFill>
                <a:latin typeface="Arial" pitchFamily="34" charset="0"/>
                <a:cs typeface="Arial" pitchFamily="34" charset="0"/>
              </a:rPr>
              <a:t>   S-   Sonorous</a:t>
            </a:r>
            <a:endParaRPr lang="en-US" b="1" dirty="0">
              <a:solidFill>
                <a:srgbClr val="FF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b="1" dirty="0" smtClean="0">
                <a:solidFill>
                  <a:srgbClr val="00B050"/>
                </a:solidFill>
              </a:rPr>
              <a:t>Physical properties of metals</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fontScale="92500" lnSpcReduction="20000"/>
          </a:bodyPr>
          <a:lstStyle/>
          <a:p>
            <a:pPr marL="349885" indent="-287020">
              <a:spcBef>
                <a:spcPts val="5"/>
              </a:spcBef>
              <a:buNone/>
              <a:tabLst>
                <a:tab pos="349885" algn="l"/>
                <a:tab pos="350520" algn="l"/>
              </a:tabLst>
            </a:pPr>
            <a:r>
              <a:rPr lang="en-US" b="1" u="sng" spc="-10" dirty="0" smtClean="0">
                <a:solidFill>
                  <a:srgbClr val="00B050"/>
                </a:solidFill>
                <a:latin typeface="Carlito"/>
                <a:cs typeface="Carlito"/>
              </a:rPr>
              <a:t>Reaction </a:t>
            </a:r>
            <a:r>
              <a:rPr lang="en-US" b="1" u="sng" spc="-5" dirty="0" smtClean="0">
                <a:solidFill>
                  <a:srgbClr val="00B050"/>
                </a:solidFill>
                <a:latin typeface="Carlito"/>
                <a:cs typeface="Carlito"/>
              </a:rPr>
              <a:t>of </a:t>
            </a:r>
            <a:r>
              <a:rPr lang="en-US" b="1" u="sng" spc="-15" dirty="0" smtClean="0">
                <a:solidFill>
                  <a:srgbClr val="00B050"/>
                </a:solidFill>
                <a:latin typeface="Carlito"/>
                <a:cs typeface="Carlito"/>
              </a:rPr>
              <a:t>metals </a:t>
            </a:r>
            <a:r>
              <a:rPr lang="en-US" b="1" u="sng" spc="-5" dirty="0" smtClean="0">
                <a:solidFill>
                  <a:srgbClr val="00B050"/>
                </a:solidFill>
                <a:latin typeface="Carlito"/>
                <a:cs typeface="Carlito"/>
              </a:rPr>
              <a:t>with</a:t>
            </a:r>
            <a:r>
              <a:rPr lang="en-US" b="1" u="sng" spc="25" dirty="0" smtClean="0">
                <a:solidFill>
                  <a:srgbClr val="00B050"/>
                </a:solidFill>
                <a:latin typeface="Carlito"/>
                <a:cs typeface="Carlito"/>
              </a:rPr>
              <a:t> </a:t>
            </a:r>
            <a:r>
              <a:rPr lang="en-US" b="1" u="sng" spc="-25" dirty="0" smtClean="0">
                <a:solidFill>
                  <a:srgbClr val="00B050"/>
                </a:solidFill>
                <a:latin typeface="Carlito"/>
                <a:cs typeface="Carlito"/>
              </a:rPr>
              <a:t>oxygen</a:t>
            </a:r>
            <a:endParaRPr lang="en-US" b="1" u="sng" dirty="0" smtClean="0">
              <a:solidFill>
                <a:srgbClr val="00B050"/>
              </a:solidFill>
              <a:latin typeface="Carlito"/>
              <a:cs typeface="Carlito"/>
            </a:endParaRPr>
          </a:p>
          <a:p>
            <a:pPr>
              <a:lnSpc>
                <a:spcPct val="100000"/>
              </a:lnSpc>
              <a:buNone/>
            </a:pPr>
            <a:endParaRPr lang="en-US" dirty="0" smtClean="0">
              <a:latin typeface="Carlito"/>
              <a:cs typeface="Carlito"/>
            </a:endParaRPr>
          </a:p>
          <a:p>
            <a:pPr marL="63500" marR="54610" algn="just">
              <a:lnSpc>
                <a:spcPct val="100000"/>
              </a:lnSpc>
              <a:spcBef>
                <a:spcPts val="5"/>
              </a:spcBef>
            </a:pPr>
            <a:r>
              <a:rPr lang="en-US" sz="3000" spc="-10" dirty="0" smtClean="0">
                <a:latin typeface="Arial" pitchFamily="34" charset="0"/>
                <a:cs typeface="Arial" pitchFamily="34" charset="0"/>
              </a:rPr>
              <a:t>Almost </a:t>
            </a:r>
            <a:r>
              <a:rPr lang="en-US" sz="3000" spc="-5" dirty="0" smtClean="0">
                <a:latin typeface="Arial" pitchFamily="34" charset="0"/>
                <a:cs typeface="Arial" pitchFamily="34" charset="0"/>
              </a:rPr>
              <a:t>all </a:t>
            </a:r>
            <a:r>
              <a:rPr lang="en-US" sz="3000" spc="-15" dirty="0" smtClean="0">
                <a:latin typeface="Arial" pitchFamily="34" charset="0"/>
                <a:cs typeface="Arial" pitchFamily="34" charset="0"/>
              </a:rPr>
              <a:t>metals </a:t>
            </a:r>
            <a:r>
              <a:rPr lang="en-US" sz="3000" u="heavy" spc="-10" dirty="0" smtClean="0">
                <a:uFill>
                  <a:solidFill>
                    <a:srgbClr val="000000"/>
                  </a:solidFill>
                </a:uFill>
                <a:latin typeface="Arial" pitchFamily="34" charset="0"/>
                <a:cs typeface="Arial" pitchFamily="34" charset="0"/>
              </a:rPr>
              <a:t>react </a:t>
            </a:r>
            <a:r>
              <a:rPr lang="en-US" sz="3000" u="heavy" spc="-5" dirty="0" smtClean="0">
                <a:uFill>
                  <a:solidFill>
                    <a:srgbClr val="000000"/>
                  </a:solidFill>
                </a:uFill>
                <a:latin typeface="Arial" pitchFamily="34" charset="0"/>
                <a:cs typeface="Arial" pitchFamily="34" charset="0"/>
              </a:rPr>
              <a:t>with </a:t>
            </a:r>
            <a:r>
              <a:rPr lang="en-US" sz="3000" u="heavy" spc="-25" dirty="0" smtClean="0">
                <a:uFill>
                  <a:solidFill>
                    <a:srgbClr val="000000"/>
                  </a:solidFill>
                </a:uFill>
                <a:latin typeface="Arial" pitchFamily="34" charset="0"/>
                <a:cs typeface="Arial" pitchFamily="34" charset="0"/>
              </a:rPr>
              <a:t>oxygen </a:t>
            </a:r>
            <a:r>
              <a:rPr lang="en-US" sz="3000" u="heavy" spc="-15" dirty="0" smtClean="0">
                <a:uFill>
                  <a:solidFill>
                    <a:srgbClr val="000000"/>
                  </a:solidFill>
                </a:uFill>
                <a:latin typeface="Arial" pitchFamily="34" charset="0"/>
                <a:cs typeface="Arial" pitchFamily="34" charset="0"/>
              </a:rPr>
              <a:t>to </a:t>
            </a:r>
            <a:r>
              <a:rPr lang="en-US" sz="3000" u="heavy" spc="-20" dirty="0" smtClean="0">
                <a:uFill>
                  <a:solidFill>
                    <a:srgbClr val="000000"/>
                  </a:solidFill>
                </a:uFill>
                <a:latin typeface="Arial" pitchFamily="34" charset="0"/>
                <a:cs typeface="Arial" pitchFamily="34" charset="0"/>
              </a:rPr>
              <a:t>form </a:t>
            </a:r>
            <a:r>
              <a:rPr lang="en-US" sz="3000" b="1" u="heavy" spc="-15" dirty="0" smtClean="0">
                <a:solidFill>
                  <a:srgbClr val="C00000"/>
                </a:solidFill>
                <a:uFill>
                  <a:solidFill>
                    <a:srgbClr val="000000"/>
                  </a:solidFill>
                </a:uFill>
                <a:latin typeface="Arial" pitchFamily="34" charset="0"/>
                <a:cs typeface="Arial" pitchFamily="34" charset="0"/>
              </a:rPr>
              <a:t>metal oxide</a:t>
            </a:r>
            <a:r>
              <a:rPr lang="en-US" sz="3000" spc="-15" dirty="0" smtClean="0">
                <a:latin typeface="Arial" pitchFamily="34" charset="0"/>
                <a:cs typeface="Arial" pitchFamily="34" charset="0"/>
              </a:rPr>
              <a:t>,  </a:t>
            </a:r>
            <a:r>
              <a:rPr lang="en-US" sz="3000" spc="-10" dirty="0" smtClean="0">
                <a:latin typeface="Arial" pitchFamily="34" charset="0"/>
                <a:cs typeface="Arial" pitchFamily="34" charset="0"/>
              </a:rPr>
              <a:t>but </a:t>
            </a:r>
            <a:r>
              <a:rPr lang="en-US" sz="3000" spc="-5" dirty="0" smtClean="0">
                <a:latin typeface="Arial" pitchFamily="34" charset="0"/>
                <a:cs typeface="Arial" pitchFamily="34" charset="0"/>
              </a:rPr>
              <a:t>the </a:t>
            </a:r>
            <a:r>
              <a:rPr lang="en-US" sz="3000" spc="-10" dirty="0" smtClean="0">
                <a:latin typeface="Arial" pitchFamily="34" charset="0"/>
                <a:cs typeface="Arial" pitchFamily="34" charset="0"/>
              </a:rPr>
              <a:t>reactivity </a:t>
            </a:r>
            <a:r>
              <a:rPr lang="en-US" sz="3000" spc="-30" dirty="0" smtClean="0">
                <a:latin typeface="Arial" pitchFamily="34" charset="0"/>
                <a:cs typeface="Arial" pitchFamily="34" charset="0"/>
              </a:rPr>
              <a:t>differs </a:t>
            </a:r>
            <a:r>
              <a:rPr lang="en-US" sz="3000" spc="-25" dirty="0" smtClean="0">
                <a:latin typeface="Arial" pitchFamily="34" charset="0"/>
                <a:cs typeface="Arial" pitchFamily="34" charset="0"/>
              </a:rPr>
              <a:t>for different</a:t>
            </a:r>
            <a:r>
              <a:rPr lang="en-US" sz="3000" spc="135" dirty="0" smtClean="0">
                <a:latin typeface="Arial" pitchFamily="34" charset="0"/>
                <a:cs typeface="Arial" pitchFamily="34" charset="0"/>
              </a:rPr>
              <a:t> </a:t>
            </a:r>
            <a:r>
              <a:rPr lang="en-US" sz="3000" spc="-15" dirty="0" smtClean="0">
                <a:latin typeface="Arial" pitchFamily="34" charset="0"/>
                <a:cs typeface="Arial" pitchFamily="34" charset="0"/>
              </a:rPr>
              <a:t>metals</a:t>
            </a:r>
            <a:endParaRPr lang="en-US" sz="3000" dirty="0" smtClean="0">
              <a:latin typeface="Arial" pitchFamily="34" charset="0"/>
              <a:cs typeface="Arial" pitchFamily="34" charset="0"/>
            </a:endParaRPr>
          </a:p>
          <a:p>
            <a:pPr>
              <a:lnSpc>
                <a:spcPct val="100000"/>
              </a:lnSpc>
              <a:spcBef>
                <a:spcPts val="5"/>
              </a:spcBef>
            </a:pPr>
            <a:endParaRPr lang="en-US" sz="3000" dirty="0" smtClean="0">
              <a:latin typeface="Arial" pitchFamily="34" charset="0"/>
              <a:cs typeface="Arial" pitchFamily="34" charset="0"/>
            </a:endParaRPr>
          </a:p>
          <a:p>
            <a:pPr marL="63500" marR="54610" algn="just">
              <a:lnSpc>
                <a:spcPct val="100000"/>
              </a:lnSpc>
            </a:pPr>
            <a:r>
              <a:rPr lang="en-US" sz="3000" spc="-5" dirty="0" smtClean="0">
                <a:latin typeface="Arial" pitchFamily="34" charset="0"/>
                <a:cs typeface="Arial" pitchFamily="34" charset="0"/>
              </a:rPr>
              <a:t>Sodium </a:t>
            </a:r>
            <a:r>
              <a:rPr lang="en-US" sz="3000" dirty="0" smtClean="0">
                <a:latin typeface="Arial" pitchFamily="34" charset="0"/>
                <a:cs typeface="Arial" pitchFamily="34" charset="0"/>
              </a:rPr>
              <a:t>and </a:t>
            </a:r>
            <a:r>
              <a:rPr lang="en-US" sz="3000" spc="-15" dirty="0" smtClean="0">
                <a:latin typeface="Arial" pitchFamily="34" charset="0"/>
                <a:cs typeface="Arial" pitchFamily="34" charset="0"/>
              </a:rPr>
              <a:t>Potassium </a:t>
            </a:r>
            <a:r>
              <a:rPr lang="en-US" sz="3000" spc="-20" dirty="0" smtClean="0">
                <a:latin typeface="Arial" pitchFamily="34" charset="0"/>
                <a:cs typeface="Arial" pitchFamily="34" charset="0"/>
              </a:rPr>
              <a:t>are </a:t>
            </a:r>
            <a:r>
              <a:rPr lang="en-US" sz="3000" spc="-5" dirty="0" smtClean="0">
                <a:latin typeface="Arial" pitchFamily="34" charset="0"/>
                <a:cs typeface="Arial" pitchFamily="34" charset="0"/>
              </a:rPr>
              <a:t>the </a:t>
            </a:r>
            <a:r>
              <a:rPr lang="en-US" sz="3000" spc="-15" dirty="0" smtClean="0">
                <a:latin typeface="Arial" pitchFamily="34" charset="0"/>
                <a:cs typeface="Arial" pitchFamily="34" charset="0"/>
              </a:rPr>
              <a:t>most reactive </a:t>
            </a:r>
            <a:r>
              <a:rPr lang="en-US" sz="3000" spc="-10" dirty="0" smtClean="0">
                <a:latin typeface="Arial" pitchFamily="34" charset="0"/>
                <a:cs typeface="Arial" pitchFamily="34" charset="0"/>
              </a:rPr>
              <a:t>metals. </a:t>
            </a:r>
          </a:p>
          <a:p>
            <a:pPr marL="63500" marR="54610" algn="just">
              <a:lnSpc>
                <a:spcPct val="100000"/>
              </a:lnSpc>
            </a:pPr>
            <a:r>
              <a:rPr lang="en-US" sz="3000" spc="-10" dirty="0" smtClean="0">
                <a:latin typeface="Arial" pitchFamily="34" charset="0"/>
                <a:cs typeface="Arial" pitchFamily="34" charset="0"/>
              </a:rPr>
              <a:t> </a:t>
            </a:r>
            <a:r>
              <a:rPr lang="en-US" sz="3000" spc="-5" dirty="0" smtClean="0">
                <a:latin typeface="Arial" pitchFamily="34" charset="0"/>
                <a:cs typeface="Arial" pitchFamily="34" charset="0"/>
              </a:rPr>
              <a:t>Sodium </a:t>
            </a:r>
            <a:r>
              <a:rPr lang="en-US" sz="3000" spc="-10" dirty="0" smtClean="0">
                <a:latin typeface="Arial" pitchFamily="34" charset="0"/>
                <a:cs typeface="Arial" pitchFamily="34" charset="0"/>
              </a:rPr>
              <a:t>reacts </a:t>
            </a:r>
            <a:r>
              <a:rPr lang="en-US" sz="3000" spc="-5" dirty="0" smtClean="0">
                <a:latin typeface="Arial" pitchFamily="34" charset="0"/>
                <a:cs typeface="Arial" pitchFamily="34" charset="0"/>
              </a:rPr>
              <a:t>with </a:t>
            </a:r>
            <a:r>
              <a:rPr lang="en-US" sz="3000" spc="-25" dirty="0" smtClean="0">
                <a:latin typeface="Arial" pitchFamily="34" charset="0"/>
                <a:cs typeface="Arial" pitchFamily="34" charset="0"/>
              </a:rPr>
              <a:t>oxygen </a:t>
            </a:r>
            <a:r>
              <a:rPr lang="en-US" sz="3000" dirty="0" smtClean="0">
                <a:latin typeface="Arial" pitchFamily="34" charset="0"/>
                <a:cs typeface="Arial" pitchFamily="34" charset="0"/>
              </a:rPr>
              <a:t>in </a:t>
            </a:r>
            <a:r>
              <a:rPr lang="en-US" sz="3000" spc="-5" dirty="0" smtClean="0">
                <a:latin typeface="Arial" pitchFamily="34" charset="0"/>
                <a:cs typeface="Arial" pitchFamily="34" charset="0"/>
              </a:rPr>
              <a:t>air </a:t>
            </a:r>
            <a:r>
              <a:rPr lang="en-US" sz="3000" spc="-15" dirty="0" smtClean="0">
                <a:latin typeface="Arial" pitchFamily="34" charset="0"/>
                <a:cs typeface="Arial" pitchFamily="34" charset="0"/>
              </a:rPr>
              <a:t>at </a:t>
            </a:r>
            <a:r>
              <a:rPr lang="en-US" sz="3000" spc="-20" dirty="0" smtClean="0">
                <a:latin typeface="Arial" pitchFamily="34" charset="0"/>
                <a:cs typeface="Arial" pitchFamily="34" charset="0"/>
              </a:rPr>
              <a:t>room temperature </a:t>
            </a:r>
            <a:r>
              <a:rPr lang="en-US" sz="3000" spc="-30" dirty="0" smtClean="0">
                <a:latin typeface="Arial" pitchFamily="34" charset="0"/>
                <a:cs typeface="Arial" pitchFamily="34" charset="0"/>
              </a:rPr>
              <a:t>to  </a:t>
            </a:r>
            <a:r>
              <a:rPr lang="en-US" sz="3000" spc="-20" dirty="0" smtClean="0">
                <a:latin typeface="Arial" pitchFamily="34" charset="0"/>
                <a:cs typeface="Arial" pitchFamily="34" charset="0"/>
              </a:rPr>
              <a:t>form </a:t>
            </a:r>
            <a:r>
              <a:rPr lang="en-US" sz="3000" spc="-5" dirty="0" smtClean="0">
                <a:latin typeface="Arial" pitchFamily="34" charset="0"/>
                <a:cs typeface="Arial" pitchFamily="34" charset="0"/>
              </a:rPr>
              <a:t>sodium </a:t>
            </a:r>
            <a:r>
              <a:rPr lang="en-US" sz="3000" spc="-15" dirty="0" smtClean="0">
                <a:latin typeface="Arial" pitchFamily="34" charset="0"/>
                <a:cs typeface="Arial" pitchFamily="34" charset="0"/>
              </a:rPr>
              <a:t>oxide.</a:t>
            </a:r>
            <a:r>
              <a:rPr lang="en-US" sz="3000" spc="600" dirty="0" smtClean="0">
                <a:latin typeface="Arial" pitchFamily="34" charset="0"/>
                <a:cs typeface="Arial" pitchFamily="34" charset="0"/>
              </a:rPr>
              <a:t> </a:t>
            </a:r>
            <a:r>
              <a:rPr lang="en-US" sz="3000" spc="-5" dirty="0" smtClean="0">
                <a:latin typeface="Arial" pitchFamily="34" charset="0"/>
                <a:cs typeface="Arial" pitchFamily="34" charset="0"/>
              </a:rPr>
              <a:t>Hence, sodium </a:t>
            </a:r>
            <a:r>
              <a:rPr lang="en-US" sz="3000" spc="-10" dirty="0" smtClean="0">
                <a:latin typeface="Arial" pitchFamily="34" charset="0"/>
                <a:cs typeface="Arial" pitchFamily="34" charset="0"/>
              </a:rPr>
              <a:t>is </a:t>
            </a:r>
            <a:r>
              <a:rPr lang="en-US" sz="3000" spc="-20" dirty="0" smtClean="0">
                <a:latin typeface="Arial" pitchFamily="34" charset="0"/>
                <a:cs typeface="Arial" pitchFamily="34" charset="0"/>
              </a:rPr>
              <a:t>stored </a:t>
            </a:r>
            <a:r>
              <a:rPr lang="en-US" sz="3000" spc="-5" dirty="0" smtClean="0">
                <a:latin typeface="Arial" pitchFamily="34" charset="0"/>
                <a:cs typeface="Arial" pitchFamily="34" charset="0"/>
              </a:rPr>
              <a:t>under  </a:t>
            </a:r>
            <a:r>
              <a:rPr lang="en-US" sz="3000" spc="-25" dirty="0" smtClean="0">
                <a:latin typeface="Arial" pitchFamily="34" charset="0"/>
                <a:cs typeface="Arial" pitchFamily="34" charset="0"/>
              </a:rPr>
              <a:t>kerosene </a:t>
            </a:r>
            <a:r>
              <a:rPr lang="en-US" sz="3000" spc="-5" dirty="0" smtClean="0">
                <a:latin typeface="Arial" pitchFamily="34" charset="0"/>
                <a:cs typeface="Arial" pitchFamily="34" charset="0"/>
              </a:rPr>
              <a:t>oil </a:t>
            </a:r>
            <a:r>
              <a:rPr lang="en-US" sz="3000" spc="-15" dirty="0" smtClean="0">
                <a:latin typeface="Arial" pitchFamily="34" charset="0"/>
                <a:cs typeface="Arial" pitchFamily="34" charset="0"/>
              </a:rPr>
              <a:t>to </a:t>
            </a:r>
            <a:r>
              <a:rPr lang="en-US" sz="3000" spc="-20" dirty="0" smtClean="0">
                <a:latin typeface="Arial" pitchFamily="34" charset="0"/>
                <a:cs typeface="Arial" pitchFamily="34" charset="0"/>
              </a:rPr>
              <a:t>prevent </a:t>
            </a:r>
            <a:r>
              <a:rPr lang="en-US" sz="3000" spc="-5" dirty="0" smtClean="0">
                <a:latin typeface="Arial" pitchFamily="34" charset="0"/>
                <a:cs typeface="Arial" pitchFamily="34" charset="0"/>
              </a:rPr>
              <a:t>its </a:t>
            </a:r>
            <a:r>
              <a:rPr lang="en-US" sz="3000" spc="-10" dirty="0" smtClean="0">
                <a:latin typeface="Arial" pitchFamily="34" charset="0"/>
                <a:cs typeface="Arial" pitchFamily="34" charset="0"/>
              </a:rPr>
              <a:t>reaction </a:t>
            </a:r>
            <a:r>
              <a:rPr lang="en-US" sz="3000" spc="-5" dirty="0" smtClean="0">
                <a:latin typeface="Arial" pitchFamily="34" charset="0"/>
                <a:cs typeface="Arial" pitchFamily="34" charset="0"/>
              </a:rPr>
              <a:t>with </a:t>
            </a:r>
            <a:r>
              <a:rPr lang="en-US" sz="3000" spc="-25" dirty="0" smtClean="0">
                <a:latin typeface="Arial" pitchFamily="34" charset="0"/>
                <a:cs typeface="Arial" pitchFamily="34" charset="0"/>
              </a:rPr>
              <a:t>oxygen, </a:t>
            </a:r>
            <a:r>
              <a:rPr lang="en-US" sz="3000" spc="-15" dirty="0" smtClean="0">
                <a:latin typeface="Arial" pitchFamily="34" charset="0"/>
                <a:cs typeface="Arial" pitchFamily="34" charset="0"/>
              </a:rPr>
              <a:t>moisture </a:t>
            </a:r>
            <a:r>
              <a:rPr lang="en-US" sz="3000" spc="600" dirty="0" smtClean="0">
                <a:latin typeface="Arial" pitchFamily="34" charset="0"/>
                <a:cs typeface="Arial" pitchFamily="34" charset="0"/>
              </a:rPr>
              <a:t> </a:t>
            </a:r>
            <a:r>
              <a:rPr lang="en-US" sz="3000" spc="-5" dirty="0" smtClean="0">
                <a:latin typeface="Arial" pitchFamily="34" charset="0"/>
                <a:cs typeface="Arial" pitchFamily="34" charset="0"/>
              </a:rPr>
              <a:t>and </a:t>
            </a:r>
            <a:r>
              <a:rPr lang="en-US" sz="3000" spc="-10" dirty="0" smtClean="0">
                <a:latin typeface="Arial" pitchFamily="34" charset="0"/>
                <a:cs typeface="Arial" pitchFamily="34" charset="0"/>
              </a:rPr>
              <a:t>carbon</a:t>
            </a:r>
            <a:r>
              <a:rPr lang="en-US" sz="3000" spc="30" dirty="0" smtClean="0">
                <a:latin typeface="Arial" pitchFamily="34" charset="0"/>
                <a:cs typeface="Arial" pitchFamily="34" charset="0"/>
              </a:rPr>
              <a:t> </a:t>
            </a:r>
            <a:r>
              <a:rPr lang="en-US" sz="3000" spc="-20" dirty="0" smtClean="0">
                <a:latin typeface="Arial" pitchFamily="34" charset="0"/>
                <a:cs typeface="Arial" pitchFamily="34" charset="0"/>
              </a:rPr>
              <a:t>dioxide</a:t>
            </a:r>
            <a:endParaRPr lang="en-US" sz="3000" dirty="0" smtClean="0">
              <a:latin typeface="Arial" pitchFamily="34" charset="0"/>
              <a:cs typeface="Arial" pitchFamily="34" charset="0"/>
            </a:endParaRPr>
          </a:p>
          <a:p>
            <a:pPr marL="63500" algn="just">
              <a:lnSpc>
                <a:spcPct val="100000"/>
              </a:lnSpc>
            </a:pPr>
            <a:r>
              <a:rPr lang="en-US" sz="3000" spc="-5" dirty="0" smtClean="0">
                <a:latin typeface="Arial" pitchFamily="34" charset="0"/>
                <a:cs typeface="Arial" pitchFamily="34" charset="0"/>
              </a:rPr>
              <a:t>4Na + </a:t>
            </a:r>
            <a:r>
              <a:rPr lang="en-US" sz="3000" dirty="0" smtClean="0">
                <a:latin typeface="Arial" pitchFamily="34" charset="0"/>
                <a:cs typeface="Arial" pitchFamily="34" charset="0"/>
              </a:rPr>
              <a:t>O</a:t>
            </a:r>
            <a:r>
              <a:rPr lang="en-US" sz="3000" baseline="-21021" dirty="0" smtClean="0">
                <a:latin typeface="Arial" pitchFamily="34" charset="0"/>
                <a:cs typeface="Arial" pitchFamily="34" charset="0"/>
              </a:rPr>
              <a:t>2 </a:t>
            </a:r>
            <a:r>
              <a:rPr lang="en-US" sz="3000" spc="-270" dirty="0" smtClean="0">
                <a:latin typeface="Arial" pitchFamily="34" charset="0"/>
                <a:cs typeface="Arial" pitchFamily="34" charset="0"/>
              </a:rPr>
              <a:t>→</a:t>
            </a:r>
            <a:r>
              <a:rPr lang="en-US" sz="3000" spc="-315" dirty="0" smtClean="0">
                <a:latin typeface="Arial" pitchFamily="34" charset="0"/>
                <a:cs typeface="Arial" pitchFamily="34" charset="0"/>
              </a:rPr>
              <a:t> </a:t>
            </a:r>
            <a:r>
              <a:rPr lang="en-US" sz="3000" spc="-114" dirty="0" smtClean="0">
                <a:latin typeface="Arial" pitchFamily="34" charset="0"/>
                <a:cs typeface="Arial" pitchFamily="34" charset="0"/>
              </a:rPr>
              <a:t>2Na</a:t>
            </a:r>
            <a:r>
              <a:rPr lang="en-US" sz="3000" spc="-172" baseline="-21021" dirty="0" smtClean="0">
                <a:latin typeface="Arial" pitchFamily="34" charset="0"/>
                <a:cs typeface="Arial" pitchFamily="34" charset="0"/>
              </a:rPr>
              <a:t>2</a:t>
            </a:r>
            <a:r>
              <a:rPr lang="en-US" sz="3000" spc="-114" dirty="0" smtClean="0">
                <a:latin typeface="Arial" pitchFamily="34" charset="0"/>
                <a:cs typeface="Arial" pitchFamily="34" charset="0"/>
              </a:rPr>
              <a:t>O</a:t>
            </a:r>
            <a:endParaRPr lang="en-US" sz="3000" dirty="0" smtClean="0">
              <a:latin typeface="Arial" pitchFamily="34" charset="0"/>
              <a:cs typeface="Arial" pitchFamily="34" charset="0"/>
            </a:endParaRPr>
          </a:p>
          <a:p>
            <a:endParaRPr lang="en-US" dirty="0"/>
          </a:p>
        </p:txBody>
      </p:sp>
      <p:sp>
        <p:nvSpPr>
          <p:cNvPr id="2" name="Title 1"/>
          <p:cNvSpPr>
            <a:spLocks noGrp="1"/>
          </p:cNvSpPr>
          <p:nvPr>
            <p:ph type="title"/>
          </p:nvPr>
        </p:nvSpPr>
        <p:spPr/>
        <p:txBody>
          <a:bodyPr>
            <a:noAutofit/>
          </a:bodyPr>
          <a:lstStyle/>
          <a:p>
            <a:r>
              <a:rPr lang="en-US" sz="3200" b="1" dirty="0" smtClean="0">
                <a:solidFill>
                  <a:srgbClr val="FF0000"/>
                </a:solidFill>
                <a:latin typeface="Arial" pitchFamily="34" charset="0"/>
                <a:cs typeface="Arial" pitchFamily="34" charset="0"/>
              </a:rPr>
              <a:t>CHEMICAL PROPERTIES OF METALS</a:t>
            </a:r>
            <a:endParaRPr lang="en-US"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304800"/>
            <a:ext cx="6779261"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smtClean="0">
                <a:solidFill>
                  <a:srgbClr val="FF3300"/>
                </a:solidFill>
                <a:uFill>
                  <a:solidFill>
                    <a:srgbClr val="FF3300"/>
                  </a:solidFill>
                </a:uFill>
                <a:latin typeface="Arial"/>
                <a:cs typeface="Arial"/>
              </a:rPr>
              <a:t>Reaction </a:t>
            </a:r>
            <a:r>
              <a:rPr lang="en-US" sz="3200" dirty="0" smtClean="0">
                <a:solidFill>
                  <a:srgbClr val="FF3300"/>
                </a:solidFill>
                <a:uFill>
                  <a:solidFill>
                    <a:srgbClr val="FF3300"/>
                  </a:solidFill>
                </a:uFill>
                <a:latin typeface="Arial"/>
                <a:cs typeface="Arial"/>
              </a:rPr>
              <a:t>with </a:t>
            </a:r>
            <a:r>
              <a:rPr lang="en-US" sz="3200" spc="-15" dirty="0" smtClean="0">
                <a:solidFill>
                  <a:srgbClr val="FF3300"/>
                </a:solidFill>
                <a:uFill>
                  <a:solidFill>
                    <a:srgbClr val="FF3300"/>
                  </a:solidFill>
                </a:uFill>
                <a:latin typeface="Arial"/>
                <a:cs typeface="Arial"/>
              </a:rPr>
              <a:t>oxygen</a:t>
            </a:r>
            <a:r>
              <a:rPr lang="en-US" sz="3200" spc="-40" dirty="0" smtClean="0">
                <a:solidFill>
                  <a:srgbClr val="FF3300"/>
                </a:solidFill>
                <a:uFill>
                  <a:solidFill>
                    <a:srgbClr val="FF3300"/>
                  </a:solidFill>
                </a:uFill>
                <a:latin typeface="Arial"/>
                <a:cs typeface="Arial"/>
              </a:rPr>
              <a:t> </a:t>
            </a:r>
            <a:r>
              <a:rPr lang="en-US" sz="3200" dirty="0" smtClean="0">
                <a:solidFill>
                  <a:srgbClr val="FF3300"/>
                </a:solidFill>
                <a:uFill>
                  <a:solidFill>
                    <a:srgbClr val="FF3300"/>
                  </a:solidFill>
                </a:uFill>
                <a:latin typeface="Arial"/>
                <a:cs typeface="Arial"/>
              </a:rPr>
              <a:t>:-</a:t>
            </a:r>
            <a:endParaRPr sz="3200"/>
          </a:p>
        </p:txBody>
      </p:sp>
      <p:sp>
        <p:nvSpPr>
          <p:cNvPr id="3" name="object 3"/>
          <p:cNvSpPr txBox="1"/>
          <p:nvPr/>
        </p:nvSpPr>
        <p:spPr>
          <a:xfrm>
            <a:off x="167639" y="633728"/>
            <a:ext cx="8885555" cy="3014671"/>
          </a:xfrm>
          <a:prstGeom prst="rect">
            <a:avLst/>
          </a:prstGeom>
        </p:spPr>
        <p:txBody>
          <a:bodyPr vert="horz" wrap="square" lIns="0" tIns="12700" rIns="0" bIns="0" rtlCol="0">
            <a:spAutoFit/>
          </a:bodyPr>
          <a:lstStyle/>
          <a:p>
            <a:pPr marL="76200">
              <a:lnSpc>
                <a:spcPct val="100000"/>
              </a:lnSpc>
              <a:spcBef>
                <a:spcPts val="100"/>
              </a:spcBef>
            </a:pPr>
            <a:r>
              <a:rPr sz="2800" b="1" smtClean="0">
                <a:solidFill>
                  <a:srgbClr val="FF3300"/>
                </a:solidFill>
                <a:latin typeface="Arial"/>
                <a:cs typeface="Arial"/>
              </a:rPr>
              <a:t> </a:t>
            </a:r>
            <a:endParaRPr sz="2800">
              <a:latin typeface="Arial"/>
              <a:cs typeface="Arial"/>
            </a:endParaRPr>
          </a:p>
          <a:p>
            <a:pPr marL="285750">
              <a:lnSpc>
                <a:spcPct val="100000"/>
              </a:lnSpc>
              <a:spcBef>
                <a:spcPts val="20"/>
              </a:spcBef>
            </a:pPr>
            <a:r>
              <a:rPr sz="2000" b="1" dirty="0">
                <a:solidFill>
                  <a:srgbClr val="0000FF"/>
                </a:solidFill>
                <a:latin typeface="Arial"/>
                <a:cs typeface="Arial"/>
              </a:rPr>
              <a:t>Metals react </a:t>
            </a:r>
            <a:r>
              <a:rPr sz="2000" b="1" spc="10" dirty="0">
                <a:solidFill>
                  <a:srgbClr val="0000FF"/>
                </a:solidFill>
                <a:latin typeface="Arial"/>
                <a:cs typeface="Arial"/>
              </a:rPr>
              <a:t>with </a:t>
            </a:r>
            <a:r>
              <a:rPr sz="2000" b="1" spc="-10" dirty="0">
                <a:solidFill>
                  <a:srgbClr val="0000FF"/>
                </a:solidFill>
                <a:latin typeface="Arial"/>
                <a:cs typeface="Arial"/>
              </a:rPr>
              <a:t>oxygen </a:t>
            </a:r>
            <a:r>
              <a:rPr sz="2000" b="1" dirty="0">
                <a:solidFill>
                  <a:srgbClr val="0000FF"/>
                </a:solidFill>
                <a:latin typeface="Arial"/>
                <a:cs typeface="Arial"/>
              </a:rPr>
              <a:t>to form metal</a:t>
            </a:r>
            <a:r>
              <a:rPr sz="2000" b="1" spc="-50" dirty="0">
                <a:solidFill>
                  <a:srgbClr val="0000FF"/>
                </a:solidFill>
                <a:latin typeface="Arial"/>
                <a:cs typeface="Arial"/>
              </a:rPr>
              <a:t> </a:t>
            </a:r>
            <a:r>
              <a:rPr sz="2000" b="1" spc="-5" dirty="0">
                <a:solidFill>
                  <a:srgbClr val="0000FF"/>
                </a:solidFill>
                <a:latin typeface="Arial"/>
                <a:cs typeface="Arial"/>
              </a:rPr>
              <a:t>oxides.</a:t>
            </a:r>
            <a:endParaRPr sz="2000">
              <a:latin typeface="Arial"/>
              <a:cs typeface="Arial"/>
            </a:endParaRPr>
          </a:p>
          <a:p>
            <a:pPr marL="285750" marR="118745">
              <a:lnSpc>
                <a:spcPts val="2360"/>
              </a:lnSpc>
              <a:spcBef>
                <a:spcPts val="120"/>
              </a:spcBef>
              <a:tabLst>
                <a:tab pos="906780" algn="l"/>
                <a:tab pos="1195705" algn="l"/>
                <a:tab pos="2861310" algn="l"/>
              </a:tabLst>
            </a:pPr>
            <a:r>
              <a:rPr sz="2000" b="1" dirty="0">
                <a:solidFill>
                  <a:srgbClr val="0000FF"/>
                </a:solidFill>
                <a:latin typeface="Arial"/>
                <a:cs typeface="Arial"/>
              </a:rPr>
              <a:t>When copper </a:t>
            </a:r>
            <a:r>
              <a:rPr sz="2000" b="1" spc="-5" dirty="0">
                <a:solidFill>
                  <a:srgbClr val="0000FF"/>
                </a:solidFill>
                <a:latin typeface="Arial"/>
                <a:cs typeface="Arial"/>
              </a:rPr>
              <a:t>is heated it combines </a:t>
            </a:r>
            <a:r>
              <a:rPr sz="2000" b="1" spc="15" dirty="0">
                <a:solidFill>
                  <a:srgbClr val="0000FF"/>
                </a:solidFill>
                <a:latin typeface="Arial"/>
                <a:cs typeface="Arial"/>
              </a:rPr>
              <a:t>with </a:t>
            </a:r>
            <a:r>
              <a:rPr sz="2000" b="1" spc="-10" dirty="0">
                <a:solidFill>
                  <a:srgbClr val="0000FF"/>
                </a:solidFill>
                <a:latin typeface="Arial"/>
                <a:cs typeface="Arial"/>
              </a:rPr>
              <a:t>oxygen </a:t>
            </a:r>
            <a:r>
              <a:rPr sz="2000" b="1" dirty="0">
                <a:solidFill>
                  <a:srgbClr val="0000FF"/>
                </a:solidFill>
                <a:latin typeface="Arial"/>
                <a:cs typeface="Arial"/>
              </a:rPr>
              <a:t>to </a:t>
            </a:r>
            <a:r>
              <a:rPr sz="2000" b="1" spc="-5" dirty="0">
                <a:solidFill>
                  <a:srgbClr val="0000FF"/>
                </a:solidFill>
                <a:latin typeface="Arial"/>
                <a:cs typeface="Arial"/>
              </a:rPr>
              <a:t>form </a:t>
            </a:r>
            <a:r>
              <a:rPr sz="2000" b="1" dirty="0">
                <a:solidFill>
                  <a:srgbClr val="0000FF"/>
                </a:solidFill>
                <a:latin typeface="Arial"/>
                <a:cs typeface="Arial"/>
              </a:rPr>
              <a:t>copper </a:t>
            </a:r>
            <a:r>
              <a:rPr sz="2000" b="1" spc="-5" dirty="0">
                <a:solidFill>
                  <a:srgbClr val="0000FF"/>
                </a:solidFill>
                <a:latin typeface="Arial"/>
                <a:cs typeface="Arial"/>
              </a:rPr>
              <a:t>oxide.  </a:t>
            </a:r>
            <a:r>
              <a:rPr sz="2000" b="1" dirty="0">
                <a:solidFill>
                  <a:srgbClr val="0000FF"/>
                </a:solidFill>
                <a:latin typeface="Arial"/>
                <a:cs typeface="Arial"/>
              </a:rPr>
              <a:t>2Cu	+	</a:t>
            </a:r>
            <a:r>
              <a:rPr sz="2000" b="1" spc="10" dirty="0">
                <a:solidFill>
                  <a:srgbClr val="0000FF"/>
                </a:solidFill>
                <a:latin typeface="Arial"/>
                <a:cs typeface="Arial"/>
              </a:rPr>
              <a:t>O</a:t>
            </a:r>
            <a:r>
              <a:rPr sz="1725" b="1" spc="15" baseline="-24154" dirty="0">
                <a:solidFill>
                  <a:srgbClr val="0000FF"/>
                </a:solidFill>
                <a:latin typeface="Arial"/>
                <a:cs typeface="Arial"/>
              </a:rPr>
              <a:t>2	</a:t>
            </a:r>
            <a:r>
              <a:rPr sz="2000" b="1" dirty="0">
                <a:solidFill>
                  <a:srgbClr val="0000FF"/>
                </a:solidFill>
                <a:latin typeface="Arial"/>
                <a:cs typeface="Arial"/>
              </a:rPr>
              <a:t>2CuO</a:t>
            </a:r>
            <a:endParaRPr sz="2000">
              <a:latin typeface="Arial"/>
              <a:cs typeface="Arial"/>
            </a:endParaRPr>
          </a:p>
          <a:p>
            <a:pPr marL="285750" marR="81280">
              <a:lnSpc>
                <a:spcPts val="2360"/>
              </a:lnSpc>
              <a:spcBef>
                <a:spcPts val="380"/>
              </a:spcBef>
              <a:tabLst>
                <a:tab pos="1299210" algn="l"/>
                <a:tab pos="1835785" algn="l"/>
                <a:tab pos="2124710" algn="l"/>
                <a:tab pos="3949700" algn="l"/>
              </a:tabLst>
            </a:pPr>
            <a:r>
              <a:rPr sz="2000" b="1" dirty="0">
                <a:solidFill>
                  <a:srgbClr val="0000FF"/>
                </a:solidFill>
                <a:latin typeface="Arial"/>
                <a:cs typeface="Arial"/>
              </a:rPr>
              <a:t>When </a:t>
            </a:r>
            <a:r>
              <a:rPr sz="2000" b="1" spc="-5" dirty="0">
                <a:solidFill>
                  <a:srgbClr val="0000FF"/>
                </a:solidFill>
                <a:latin typeface="Arial"/>
                <a:cs typeface="Arial"/>
              </a:rPr>
              <a:t>aluminium is </a:t>
            </a:r>
            <a:r>
              <a:rPr sz="2000" b="1" dirty="0">
                <a:solidFill>
                  <a:srgbClr val="0000FF"/>
                </a:solidFill>
                <a:latin typeface="Arial"/>
                <a:cs typeface="Arial"/>
              </a:rPr>
              <a:t>heated </a:t>
            </a:r>
            <a:r>
              <a:rPr sz="2000" b="1" spc="-5" dirty="0">
                <a:solidFill>
                  <a:srgbClr val="0000FF"/>
                </a:solidFill>
                <a:latin typeface="Arial"/>
                <a:cs typeface="Arial"/>
              </a:rPr>
              <a:t>it combines </a:t>
            </a:r>
            <a:r>
              <a:rPr sz="2000" b="1" spc="10" dirty="0">
                <a:solidFill>
                  <a:srgbClr val="0000FF"/>
                </a:solidFill>
                <a:latin typeface="Arial"/>
                <a:cs typeface="Arial"/>
              </a:rPr>
              <a:t>with </a:t>
            </a:r>
            <a:r>
              <a:rPr sz="2000" b="1" spc="-10" dirty="0">
                <a:solidFill>
                  <a:srgbClr val="0000FF"/>
                </a:solidFill>
                <a:latin typeface="Arial"/>
                <a:cs typeface="Arial"/>
              </a:rPr>
              <a:t>oxygen </a:t>
            </a:r>
            <a:r>
              <a:rPr sz="2000" b="1" spc="5" dirty="0">
                <a:solidFill>
                  <a:srgbClr val="0000FF"/>
                </a:solidFill>
                <a:latin typeface="Arial"/>
                <a:cs typeface="Arial"/>
              </a:rPr>
              <a:t>to </a:t>
            </a:r>
            <a:r>
              <a:rPr sz="2000" b="1" dirty="0">
                <a:solidFill>
                  <a:srgbClr val="0000FF"/>
                </a:solidFill>
                <a:latin typeface="Arial"/>
                <a:cs typeface="Arial"/>
              </a:rPr>
              <a:t>form </a:t>
            </a:r>
            <a:r>
              <a:rPr sz="2000" b="1" spc="-5" dirty="0">
                <a:solidFill>
                  <a:srgbClr val="0000FF"/>
                </a:solidFill>
                <a:latin typeface="Arial"/>
                <a:cs typeface="Arial"/>
              </a:rPr>
              <a:t>aluminium  oxide.	</a:t>
            </a:r>
            <a:r>
              <a:rPr sz="2000" b="1" dirty="0">
                <a:solidFill>
                  <a:srgbClr val="0000FF"/>
                </a:solidFill>
                <a:latin typeface="Arial"/>
                <a:cs typeface="Arial"/>
              </a:rPr>
              <a:t>4Al	+	</a:t>
            </a:r>
            <a:r>
              <a:rPr sz="2000" b="1" spc="5" dirty="0">
                <a:solidFill>
                  <a:srgbClr val="0000FF"/>
                </a:solidFill>
                <a:latin typeface="Arial"/>
                <a:cs typeface="Arial"/>
              </a:rPr>
              <a:t>3O</a:t>
            </a:r>
            <a:r>
              <a:rPr sz="1725" b="1" spc="7" baseline="-24154" dirty="0">
                <a:solidFill>
                  <a:srgbClr val="0000FF"/>
                </a:solidFill>
                <a:latin typeface="Arial"/>
                <a:cs typeface="Arial"/>
              </a:rPr>
              <a:t>2	</a:t>
            </a:r>
            <a:r>
              <a:rPr sz="2000" b="1" dirty="0">
                <a:solidFill>
                  <a:srgbClr val="0000FF"/>
                </a:solidFill>
                <a:latin typeface="Arial"/>
                <a:cs typeface="Arial"/>
              </a:rPr>
              <a:t>2Al</a:t>
            </a:r>
            <a:r>
              <a:rPr sz="1725" b="1" baseline="-24154" dirty="0">
                <a:solidFill>
                  <a:srgbClr val="0000FF"/>
                </a:solidFill>
                <a:latin typeface="Arial"/>
                <a:cs typeface="Arial"/>
              </a:rPr>
              <a:t>2</a:t>
            </a:r>
            <a:r>
              <a:rPr sz="2000" b="1" dirty="0">
                <a:solidFill>
                  <a:srgbClr val="0000FF"/>
                </a:solidFill>
                <a:latin typeface="Arial"/>
                <a:cs typeface="Arial"/>
              </a:rPr>
              <a:t>O</a:t>
            </a:r>
            <a:r>
              <a:rPr sz="1725" b="1" baseline="-24154" dirty="0">
                <a:solidFill>
                  <a:srgbClr val="0000FF"/>
                </a:solidFill>
                <a:latin typeface="Arial"/>
                <a:cs typeface="Arial"/>
              </a:rPr>
              <a:t>3</a:t>
            </a:r>
            <a:endParaRPr sz="1725" baseline="-24154">
              <a:latin typeface="Arial"/>
              <a:cs typeface="Arial"/>
            </a:endParaRPr>
          </a:p>
          <a:p>
            <a:pPr marL="285750" marR="248920">
              <a:lnSpc>
                <a:spcPct val="100800"/>
              </a:lnSpc>
              <a:spcBef>
                <a:spcPts val="250"/>
              </a:spcBef>
              <a:tabLst>
                <a:tab pos="1130300" algn="l"/>
              </a:tabLst>
            </a:pPr>
            <a:r>
              <a:rPr sz="2000" b="1" spc="-5" dirty="0">
                <a:solidFill>
                  <a:srgbClr val="0000FF"/>
                </a:solidFill>
                <a:latin typeface="Arial"/>
                <a:cs typeface="Arial"/>
              </a:rPr>
              <a:t>Some metal oxides </a:t>
            </a:r>
            <a:r>
              <a:rPr sz="2000" b="1" dirty="0">
                <a:solidFill>
                  <a:srgbClr val="0000FF"/>
                </a:solidFill>
                <a:latin typeface="Arial"/>
                <a:cs typeface="Arial"/>
              </a:rPr>
              <a:t>are </a:t>
            </a:r>
            <a:r>
              <a:rPr sz="2000" b="1" spc="-5" dirty="0">
                <a:solidFill>
                  <a:srgbClr val="0000FF"/>
                </a:solidFill>
                <a:latin typeface="Arial"/>
                <a:cs typeface="Arial"/>
              </a:rPr>
              <a:t>basic oxides because they </a:t>
            </a:r>
            <a:r>
              <a:rPr sz="2000" b="1" dirty="0">
                <a:solidFill>
                  <a:srgbClr val="0000FF"/>
                </a:solidFill>
                <a:latin typeface="Arial"/>
                <a:cs typeface="Arial"/>
              </a:rPr>
              <a:t>react </a:t>
            </a:r>
            <a:r>
              <a:rPr sz="2000" b="1" spc="15" dirty="0">
                <a:solidFill>
                  <a:srgbClr val="0000FF"/>
                </a:solidFill>
                <a:latin typeface="Arial"/>
                <a:cs typeface="Arial"/>
              </a:rPr>
              <a:t>with </a:t>
            </a:r>
            <a:r>
              <a:rPr sz="2000" b="1" spc="10" dirty="0">
                <a:solidFill>
                  <a:srgbClr val="0000FF"/>
                </a:solidFill>
                <a:latin typeface="Arial"/>
                <a:cs typeface="Arial"/>
              </a:rPr>
              <a:t>water </a:t>
            </a:r>
            <a:r>
              <a:rPr sz="2000" b="1" dirty="0">
                <a:solidFill>
                  <a:srgbClr val="0000FF"/>
                </a:solidFill>
                <a:latin typeface="Arial"/>
                <a:cs typeface="Arial"/>
              </a:rPr>
              <a:t>to  form	bases.</a:t>
            </a:r>
            <a:endParaRPr sz="2000">
              <a:latin typeface="Arial"/>
              <a:cs typeface="Arial"/>
            </a:endParaRPr>
          </a:p>
          <a:p>
            <a:pPr marL="285750">
              <a:lnSpc>
                <a:spcPts val="2350"/>
              </a:lnSpc>
              <a:tabLst>
                <a:tab pos="892810" algn="l"/>
                <a:tab pos="1182370" algn="l"/>
                <a:tab pos="3075305" algn="l"/>
              </a:tabLst>
            </a:pPr>
            <a:r>
              <a:rPr sz="2000" b="1" dirty="0">
                <a:solidFill>
                  <a:srgbClr val="0000FF"/>
                </a:solidFill>
                <a:latin typeface="Arial"/>
                <a:cs typeface="Arial"/>
              </a:rPr>
              <a:t>4Na	+	</a:t>
            </a:r>
            <a:r>
              <a:rPr sz="2000" b="1" spc="5" dirty="0">
                <a:solidFill>
                  <a:srgbClr val="0000FF"/>
                </a:solidFill>
                <a:latin typeface="Arial"/>
                <a:cs typeface="Arial"/>
              </a:rPr>
              <a:t>O</a:t>
            </a:r>
            <a:r>
              <a:rPr sz="1725" b="1" spc="7" baseline="-24154" dirty="0">
                <a:solidFill>
                  <a:srgbClr val="0000FF"/>
                </a:solidFill>
                <a:latin typeface="Arial"/>
                <a:cs typeface="Arial"/>
              </a:rPr>
              <a:t>2	</a:t>
            </a:r>
            <a:r>
              <a:rPr sz="2000" b="1" dirty="0">
                <a:solidFill>
                  <a:srgbClr val="0000FF"/>
                </a:solidFill>
                <a:latin typeface="Arial"/>
                <a:cs typeface="Arial"/>
              </a:rPr>
              <a:t>2Na</a:t>
            </a:r>
            <a:r>
              <a:rPr sz="1725" b="1" baseline="-24154" dirty="0">
                <a:solidFill>
                  <a:srgbClr val="0000FF"/>
                </a:solidFill>
                <a:latin typeface="Arial"/>
                <a:cs typeface="Arial"/>
              </a:rPr>
              <a:t>2</a:t>
            </a:r>
            <a:r>
              <a:rPr sz="2000" b="1" dirty="0">
                <a:solidFill>
                  <a:srgbClr val="0000FF"/>
                </a:solidFill>
                <a:latin typeface="Arial"/>
                <a:cs typeface="Arial"/>
              </a:rPr>
              <a:t>O</a:t>
            </a:r>
            <a:endParaRPr sz="2000">
              <a:latin typeface="Arial"/>
              <a:cs typeface="Arial"/>
            </a:endParaRPr>
          </a:p>
        </p:txBody>
      </p:sp>
      <p:sp>
        <p:nvSpPr>
          <p:cNvPr id="4" name="object 4"/>
          <p:cNvSpPr txBox="1"/>
          <p:nvPr/>
        </p:nvSpPr>
        <p:spPr>
          <a:xfrm>
            <a:off x="402590" y="3573780"/>
            <a:ext cx="4050029" cy="708660"/>
          </a:xfrm>
          <a:prstGeom prst="rect">
            <a:avLst/>
          </a:prstGeom>
        </p:spPr>
        <p:txBody>
          <a:bodyPr vert="horz" wrap="square" lIns="0" tIns="12700" rIns="0" bIns="0" rtlCol="0">
            <a:spAutoFit/>
          </a:bodyPr>
          <a:lstStyle/>
          <a:p>
            <a:pPr marL="50800" marR="30480">
              <a:lnSpc>
                <a:spcPct val="112100"/>
              </a:lnSpc>
              <a:spcBef>
                <a:spcPts val="100"/>
              </a:spcBef>
              <a:tabLst>
                <a:tab pos="375285" algn="l"/>
                <a:tab pos="664210" algn="l"/>
                <a:tab pos="796925" algn="l"/>
                <a:tab pos="1086485" algn="l"/>
                <a:tab pos="3162935" algn="l"/>
              </a:tabLst>
            </a:pPr>
            <a:r>
              <a:rPr sz="2000" b="1" dirty="0">
                <a:solidFill>
                  <a:srgbClr val="0000FF"/>
                </a:solidFill>
                <a:latin typeface="Arial"/>
                <a:cs typeface="Arial"/>
              </a:rPr>
              <a:t>N</a:t>
            </a:r>
            <a:r>
              <a:rPr sz="2000" b="1" spc="5" dirty="0">
                <a:solidFill>
                  <a:srgbClr val="0000FF"/>
                </a:solidFill>
                <a:latin typeface="Arial"/>
                <a:cs typeface="Arial"/>
              </a:rPr>
              <a:t>a</a:t>
            </a:r>
            <a:r>
              <a:rPr sz="1725" b="1" spc="7" baseline="-24154" dirty="0">
                <a:solidFill>
                  <a:srgbClr val="0000FF"/>
                </a:solidFill>
                <a:latin typeface="Arial"/>
                <a:cs typeface="Arial"/>
              </a:rPr>
              <a:t>2</a:t>
            </a:r>
            <a:r>
              <a:rPr sz="2000" b="1" dirty="0">
                <a:solidFill>
                  <a:srgbClr val="0000FF"/>
                </a:solidFill>
                <a:latin typeface="Arial"/>
                <a:cs typeface="Arial"/>
              </a:rPr>
              <a:t>O		+	</a:t>
            </a:r>
            <a:r>
              <a:rPr sz="2000" b="1" spc="5" dirty="0">
                <a:solidFill>
                  <a:srgbClr val="0000FF"/>
                </a:solidFill>
                <a:latin typeface="Arial"/>
                <a:cs typeface="Arial"/>
              </a:rPr>
              <a:t>H</a:t>
            </a:r>
            <a:r>
              <a:rPr sz="1725" b="1" spc="7" baseline="-24154" dirty="0">
                <a:solidFill>
                  <a:srgbClr val="0000FF"/>
                </a:solidFill>
                <a:latin typeface="Arial"/>
                <a:cs typeface="Arial"/>
              </a:rPr>
              <a:t>2</a:t>
            </a:r>
            <a:r>
              <a:rPr sz="2000" b="1" dirty="0">
                <a:solidFill>
                  <a:srgbClr val="0000FF"/>
                </a:solidFill>
                <a:latin typeface="Arial"/>
                <a:cs typeface="Arial"/>
              </a:rPr>
              <a:t>O	</a:t>
            </a:r>
            <a:r>
              <a:rPr sz="2000" b="1" spc="5" dirty="0">
                <a:solidFill>
                  <a:srgbClr val="0000FF"/>
                </a:solidFill>
                <a:latin typeface="Arial"/>
                <a:cs typeface="Arial"/>
              </a:rPr>
              <a:t>2</a:t>
            </a:r>
            <a:r>
              <a:rPr sz="2000" b="1" dirty="0">
                <a:solidFill>
                  <a:srgbClr val="0000FF"/>
                </a:solidFill>
                <a:latin typeface="Arial"/>
                <a:cs typeface="Arial"/>
              </a:rPr>
              <a:t>N</a:t>
            </a:r>
            <a:r>
              <a:rPr sz="2000" b="1" spc="-5" dirty="0">
                <a:solidFill>
                  <a:srgbClr val="0000FF"/>
                </a:solidFill>
                <a:latin typeface="Arial"/>
                <a:cs typeface="Arial"/>
              </a:rPr>
              <a:t>a</a:t>
            </a:r>
            <a:r>
              <a:rPr sz="2000" b="1" dirty="0">
                <a:solidFill>
                  <a:srgbClr val="0000FF"/>
                </a:solidFill>
                <a:latin typeface="Arial"/>
                <a:cs typeface="Arial"/>
              </a:rPr>
              <a:t>OH  K	+	</a:t>
            </a:r>
            <a:r>
              <a:rPr sz="2000" b="1" spc="5" dirty="0">
                <a:solidFill>
                  <a:srgbClr val="0000FF"/>
                </a:solidFill>
                <a:latin typeface="Arial"/>
                <a:cs typeface="Arial"/>
              </a:rPr>
              <a:t>O</a:t>
            </a:r>
            <a:r>
              <a:rPr sz="1725" b="1" spc="7" baseline="-24154" dirty="0">
                <a:solidFill>
                  <a:srgbClr val="0000FF"/>
                </a:solidFill>
                <a:latin typeface="Arial"/>
                <a:cs typeface="Arial"/>
              </a:rPr>
              <a:t>2</a:t>
            </a:r>
            <a:endParaRPr sz="1725" baseline="-24154">
              <a:latin typeface="Arial"/>
              <a:cs typeface="Arial"/>
            </a:endParaRPr>
          </a:p>
        </p:txBody>
      </p:sp>
      <p:sp>
        <p:nvSpPr>
          <p:cNvPr id="5" name="object 5"/>
          <p:cNvSpPr txBox="1"/>
          <p:nvPr/>
        </p:nvSpPr>
        <p:spPr>
          <a:xfrm>
            <a:off x="3364230" y="3962399"/>
            <a:ext cx="1207770" cy="702756"/>
          </a:xfrm>
          <a:prstGeom prst="rect">
            <a:avLst/>
          </a:prstGeom>
        </p:spPr>
        <p:txBody>
          <a:bodyPr vert="horz" wrap="square" lIns="0" tIns="48260" rIns="0" bIns="0" rtlCol="0">
            <a:spAutoFit/>
          </a:bodyPr>
          <a:lstStyle/>
          <a:p>
            <a:pPr marL="38100">
              <a:lnSpc>
                <a:spcPct val="100000"/>
              </a:lnSpc>
              <a:spcBef>
                <a:spcPts val="380"/>
              </a:spcBef>
            </a:pPr>
            <a:r>
              <a:rPr sz="2000" b="1" spc="5" dirty="0">
                <a:solidFill>
                  <a:srgbClr val="0000FF"/>
                </a:solidFill>
                <a:latin typeface="Arial"/>
                <a:cs typeface="Arial"/>
              </a:rPr>
              <a:t>K</a:t>
            </a:r>
            <a:r>
              <a:rPr sz="1725" b="1" spc="7" baseline="-24154" dirty="0">
                <a:solidFill>
                  <a:srgbClr val="0000FF"/>
                </a:solidFill>
                <a:latin typeface="Arial"/>
                <a:cs typeface="Arial"/>
              </a:rPr>
              <a:t>2</a:t>
            </a:r>
            <a:r>
              <a:rPr sz="2000" b="1" spc="5" dirty="0">
                <a:solidFill>
                  <a:srgbClr val="0000FF"/>
                </a:solidFill>
                <a:latin typeface="Arial"/>
                <a:cs typeface="Arial"/>
              </a:rPr>
              <a:t>O</a:t>
            </a:r>
            <a:endParaRPr sz="2000">
              <a:latin typeface="Arial"/>
              <a:cs typeface="Arial"/>
            </a:endParaRPr>
          </a:p>
          <a:p>
            <a:pPr marL="461645">
              <a:lnSpc>
                <a:spcPct val="100000"/>
              </a:lnSpc>
              <a:spcBef>
                <a:spcPts val="280"/>
              </a:spcBef>
            </a:pPr>
            <a:r>
              <a:rPr sz="2000" b="1" dirty="0">
                <a:solidFill>
                  <a:srgbClr val="0000FF"/>
                </a:solidFill>
                <a:latin typeface="Arial"/>
                <a:cs typeface="Arial"/>
              </a:rPr>
              <a:t>2KOH</a:t>
            </a:r>
            <a:endParaRPr sz="2000">
              <a:latin typeface="Arial"/>
              <a:cs typeface="Arial"/>
            </a:endParaRPr>
          </a:p>
        </p:txBody>
      </p:sp>
      <p:sp>
        <p:nvSpPr>
          <p:cNvPr id="6" name="object 6"/>
          <p:cNvSpPr txBox="1"/>
          <p:nvPr/>
        </p:nvSpPr>
        <p:spPr>
          <a:xfrm>
            <a:off x="415290" y="4292600"/>
            <a:ext cx="1436370" cy="330200"/>
          </a:xfrm>
          <a:prstGeom prst="rect">
            <a:avLst/>
          </a:prstGeom>
        </p:spPr>
        <p:txBody>
          <a:bodyPr vert="horz" wrap="square" lIns="0" tIns="12700" rIns="0" bIns="0" rtlCol="0">
            <a:spAutoFit/>
          </a:bodyPr>
          <a:lstStyle/>
          <a:p>
            <a:pPr marL="38100">
              <a:lnSpc>
                <a:spcPct val="100000"/>
              </a:lnSpc>
              <a:spcBef>
                <a:spcPts val="100"/>
              </a:spcBef>
              <a:tabLst>
                <a:tab pos="643255" algn="l"/>
                <a:tab pos="932180" algn="l"/>
              </a:tabLst>
            </a:pPr>
            <a:r>
              <a:rPr sz="2000" b="1" dirty="0">
                <a:solidFill>
                  <a:srgbClr val="0000FF"/>
                </a:solidFill>
                <a:latin typeface="Arial"/>
                <a:cs typeface="Arial"/>
              </a:rPr>
              <a:t>K</a:t>
            </a:r>
            <a:r>
              <a:rPr sz="1725" b="1" baseline="-24154" dirty="0">
                <a:solidFill>
                  <a:srgbClr val="0000FF"/>
                </a:solidFill>
                <a:latin typeface="Arial"/>
                <a:cs typeface="Arial"/>
              </a:rPr>
              <a:t>2</a:t>
            </a:r>
            <a:r>
              <a:rPr sz="2000" b="1" dirty="0">
                <a:solidFill>
                  <a:srgbClr val="0000FF"/>
                </a:solidFill>
                <a:latin typeface="Arial"/>
                <a:cs typeface="Arial"/>
              </a:rPr>
              <a:t>O	+	</a:t>
            </a:r>
            <a:r>
              <a:rPr sz="2000" b="1" spc="5" dirty="0">
                <a:solidFill>
                  <a:srgbClr val="0000FF"/>
                </a:solidFill>
                <a:latin typeface="Arial"/>
                <a:cs typeface="Arial"/>
              </a:rPr>
              <a:t>H</a:t>
            </a:r>
            <a:r>
              <a:rPr sz="1725" b="1" spc="7" baseline="-24154" dirty="0">
                <a:solidFill>
                  <a:srgbClr val="0000FF"/>
                </a:solidFill>
                <a:latin typeface="Arial"/>
                <a:cs typeface="Arial"/>
              </a:rPr>
              <a:t>2</a:t>
            </a:r>
            <a:r>
              <a:rPr sz="2000" b="1" spc="5" dirty="0">
                <a:solidFill>
                  <a:srgbClr val="0000FF"/>
                </a:solidFill>
                <a:latin typeface="Arial"/>
                <a:cs typeface="Arial"/>
              </a:rPr>
              <a:t>O</a:t>
            </a:r>
            <a:endParaRPr sz="2000">
              <a:latin typeface="Arial"/>
              <a:cs typeface="Arial"/>
            </a:endParaRPr>
          </a:p>
        </p:txBody>
      </p:sp>
      <p:sp>
        <p:nvSpPr>
          <p:cNvPr id="7" name="object 7"/>
          <p:cNvSpPr txBox="1"/>
          <p:nvPr/>
        </p:nvSpPr>
        <p:spPr>
          <a:xfrm>
            <a:off x="440690" y="4640579"/>
            <a:ext cx="8369934" cy="637540"/>
          </a:xfrm>
          <a:prstGeom prst="rect">
            <a:avLst/>
          </a:prstGeom>
        </p:spPr>
        <p:txBody>
          <a:bodyPr vert="horz" wrap="square" lIns="0" tIns="10160" rIns="0" bIns="0" rtlCol="0">
            <a:spAutoFit/>
          </a:bodyPr>
          <a:lstStyle/>
          <a:p>
            <a:pPr marL="12700" marR="5080">
              <a:lnSpc>
                <a:spcPct val="100800"/>
              </a:lnSpc>
              <a:spcBef>
                <a:spcPts val="80"/>
              </a:spcBef>
            </a:pPr>
            <a:r>
              <a:rPr sz="2000" b="1" spc="-5" dirty="0">
                <a:solidFill>
                  <a:srgbClr val="0000FF"/>
                </a:solidFill>
                <a:latin typeface="Arial"/>
                <a:cs typeface="Arial"/>
              </a:rPr>
              <a:t>Some metal oxides </a:t>
            </a:r>
            <a:r>
              <a:rPr sz="2000" b="1" dirty="0">
                <a:solidFill>
                  <a:srgbClr val="0000FF"/>
                </a:solidFill>
                <a:latin typeface="Arial"/>
                <a:cs typeface="Arial"/>
              </a:rPr>
              <a:t>show </a:t>
            </a:r>
            <a:r>
              <a:rPr sz="2000" b="1" spc="-5" dirty="0">
                <a:solidFill>
                  <a:srgbClr val="0000FF"/>
                </a:solidFill>
                <a:latin typeface="Arial"/>
                <a:cs typeface="Arial"/>
              </a:rPr>
              <a:t>acidic </a:t>
            </a:r>
            <a:r>
              <a:rPr sz="2000" b="1" dirty="0">
                <a:solidFill>
                  <a:srgbClr val="0000FF"/>
                </a:solidFill>
                <a:latin typeface="Arial"/>
                <a:cs typeface="Arial"/>
              </a:rPr>
              <a:t>and </a:t>
            </a:r>
            <a:r>
              <a:rPr sz="2000" b="1" spc="-5" dirty="0">
                <a:solidFill>
                  <a:srgbClr val="0000FF"/>
                </a:solidFill>
                <a:latin typeface="Arial"/>
                <a:cs typeface="Arial"/>
              </a:rPr>
              <a:t>basic properties. They </a:t>
            </a:r>
            <a:r>
              <a:rPr sz="2000" b="1" dirty="0">
                <a:solidFill>
                  <a:srgbClr val="0000FF"/>
                </a:solidFill>
                <a:latin typeface="Arial"/>
                <a:cs typeface="Arial"/>
              </a:rPr>
              <a:t>are </a:t>
            </a:r>
            <a:r>
              <a:rPr sz="2000" b="1" spc="-5" dirty="0">
                <a:solidFill>
                  <a:srgbClr val="0000FF"/>
                </a:solidFill>
                <a:latin typeface="Arial"/>
                <a:cs typeface="Arial"/>
              </a:rPr>
              <a:t>called  </a:t>
            </a:r>
            <a:r>
              <a:rPr sz="2000" b="1" spc="-5" dirty="0">
                <a:solidFill>
                  <a:srgbClr val="FF3300"/>
                </a:solidFill>
                <a:latin typeface="Arial"/>
                <a:cs typeface="Arial"/>
              </a:rPr>
              <a:t>amphoteric </a:t>
            </a:r>
            <a:r>
              <a:rPr sz="2000" b="1">
                <a:solidFill>
                  <a:srgbClr val="FF3300"/>
                </a:solidFill>
                <a:latin typeface="Arial"/>
                <a:cs typeface="Arial"/>
              </a:rPr>
              <a:t>oxi</a:t>
            </a:r>
            <a:r>
              <a:rPr sz="2000" b="1" strike="sngStrike">
                <a:solidFill>
                  <a:srgbClr val="FF3300"/>
                </a:solidFill>
                <a:latin typeface="Arial"/>
                <a:cs typeface="Arial"/>
              </a:rPr>
              <a:t>des</a:t>
            </a:r>
            <a:r>
              <a:rPr sz="2000" b="1" strike="sngStrike" smtClean="0">
                <a:solidFill>
                  <a:srgbClr val="0000FF"/>
                </a:solidFill>
                <a:latin typeface="Arial"/>
                <a:cs typeface="Arial"/>
              </a:rPr>
              <a:t>.</a:t>
            </a:r>
            <a:r>
              <a:rPr lang="en-US" sz="2000" b="1" strike="sngStrike" dirty="0" smtClean="0">
                <a:solidFill>
                  <a:srgbClr val="0000FF"/>
                </a:solidFill>
                <a:latin typeface="Arial"/>
                <a:cs typeface="Arial"/>
              </a:rPr>
              <a:t>     </a:t>
            </a:r>
            <a:r>
              <a:rPr sz="2000" b="1" strike="noStrike" spc="-5" smtClean="0">
                <a:solidFill>
                  <a:srgbClr val="0000FF"/>
                </a:solidFill>
                <a:latin typeface="Arial"/>
                <a:cs typeface="Arial"/>
              </a:rPr>
              <a:t> </a:t>
            </a:r>
            <a:r>
              <a:rPr sz="2000" b="1" strike="noStrike" spc="-5" dirty="0">
                <a:solidFill>
                  <a:srgbClr val="0000FF"/>
                </a:solidFill>
                <a:latin typeface="Arial"/>
                <a:cs typeface="Arial"/>
              </a:rPr>
              <a:t>Aluminium oxide, Zinc oxide</a:t>
            </a:r>
            <a:r>
              <a:rPr sz="2000" b="1" strike="noStrike" spc="-25" dirty="0">
                <a:solidFill>
                  <a:srgbClr val="0000FF"/>
                </a:solidFill>
                <a:latin typeface="Arial"/>
                <a:cs typeface="Arial"/>
              </a:rPr>
              <a:t> </a:t>
            </a:r>
            <a:r>
              <a:rPr sz="2000" b="1" strike="noStrike" dirty="0">
                <a:solidFill>
                  <a:srgbClr val="0000FF"/>
                </a:solidFill>
                <a:latin typeface="Arial"/>
                <a:cs typeface="Arial"/>
              </a:rPr>
              <a:t>etc.</a:t>
            </a:r>
            <a:endParaRPr sz="2000">
              <a:latin typeface="Arial"/>
              <a:cs typeface="Arial"/>
            </a:endParaRPr>
          </a:p>
        </p:txBody>
      </p:sp>
      <p:sp>
        <p:nvSpPr>
          <p:cNvPr id="8" name="object 8"/>
          <p:cNvSpPr txBox="1"/>
          <p:nvPr/>
        </p:nvSpPr>
        <p:spPr>
          <a:xfrm>
            <a:off x="3582923" y="5247640"/>
            <a:ext cx="1848485" cy="330200"/>
          </a:xfrm>
          <a:prstGeom prst="rect">
            <a:avLst/>
          </a:prstGeom>
        </p:spPr>
        <p:txBody>
          <a:bodyPr vert="horz" wrap="square" lIns="0" tIns="12700" rIns="0" bIns="0" rtlCol="0">
            <a:spAutoFit/>
          </a:bodyPr>
          <a:lstStyle/>
          <a:p>
            <a:pPr marL="38100">
              <a:lnSpc>
                <a:spcPct val="100000"/>
              </a:lnSpc>
              <a:spcBef>
                <a:spcPts val="100"/>
              </a:spcBef>
              <a:tabLst>
                <a:tab pos="913765" algn="l"/>
                <a:tab pos="1202690" algn="l"/>
              </a:tabLst>
            </a:pPr>
            <a:r>
              <a:rPr sz="2000" b="1" dirty="0">
                <a:solidFill>
                  <a:srgbClr val="0000FF"/>
                </a:solidFill>
                <a:latin typeface="Arial"/>
                <a:cs typeface="Arial"/>
              </a:rPr>
              <a:t>2AlCl</a:t>
            </a:r>
            <a:r>
              <a:rPr sz="1725" b="1" baseline="-24154" dirty="0">
                <a:solidFill>
                  <a:srgbClr val="0000FF"/>
                </a:solidFill>
                <a:latin typeface="Arial"/>
                <a:cs typeface="Arial"/>
              </a:rPr>
              <a:t>3	</a:t>
            </a:r>
            <a:r>
              <a:rPr sz="2000" b="1" dirty="0">
                <a:solidFill>
                  <a:srgbClr val="0000FF"/>
                </a:solidFill>
                <a:latin typeface="Arial"/>
                <a:cs typeface="Arial"/>
              </a:rPr>
              <a:t>+	</a:t>
            </a:r>
            <a:r>
              <a:rPr sz="2000" b="1" spc="5" dirty="0">
                <a:solidFill>
                  <a:srgbClr val="0000FF"/>
                </a:solidFill>
                <a:latin typeface="Arial"/>
                <a:cs typeface="Arial"/>
              </a:rPr>
              <a:t>3H</a:t>
            </a:r>
            <a:r>
              <a:rPr sz="1725" b="1" spc="7" baseline="-24154" dirty="0">
                <a:solidFill>
                  <a:srgbClr val="0000FF"/>
                </a:solidFill>
                <a:latin typeface="Arial"/>
                <a:cs typeface="Arial"/>
              </a:rPr>
              <a:t>2</a:t>
            </a:r>
            <a:r>
              <a:rPr sz="2000" b="1" spc="5" dirty="0">
                <a:solidFill>
                  <a:srgbClr val="0000FF"/>
                </a:solidFill>
                <a:latin typeface="Arial"/>
                <a:cs typeface="Arial"/>
              </a:rPr>
              <a:t>O</a:t>
            </a:r>
            <a:endParaRPr sz="2000">
              <a:latin typeface="Arial"/>
              <a:cs typeface="Arial"/>
            </a:endParaRPr>
          </a:p>
        </p:txBody>
      </p:sp>
      <p:sp>
        <p:nvSpPr>
          <p:cNvPr id="9" name="object 9"/>
          <p:cNvSpPr txBox="1"/>
          <p:nvPr/>
        </p:nvSpPr>
        <p:spPr>
          <a:xfrm>
            <a:off x="415290" y="5204459"/>
            <a:ext cx="1829435" cy="1369060"/>
          </a:xfrm>
          <a:prstGeom prst="rect">
            <a:avLst/>
          </a:prstGeom>
        </p:spPr>
        <p:txBody>
          <a:bodyPr vert="horz" wrap="square" lIns="0" tIns="55880" rIns="0" bIns="0" rtlCol="0">
            <a:spAutoFit/>
          </a:bodyPr>
          <a:lstStyle/>
          <a:p>
            <a:pPr marL="38100">
              <a:lnSpc>
                <a:spcPct val="100000"/>
              </a:lnSpc>
              <a:spcBef>
                <a:spcPts val="440"/>
              </a:spcBef>
              <a:tabLst>
                <a:tab pos="795655" algn="l"/>
                <a:tab pos="1084580" algn="l"/>
              </a:tabLst>
            </a:pPr>
            <a:r>
              <a:rPr sz="2000" b="1" dirty="0">
                <a:solidFill>
                  <a:srgbClr val="0000FF"/>
                </a:solidFill>
                <a:latin typeface="Arial"/>
                <a:cs typeface="Arial"/>
              </a:rPr>
              <a:t>Al</a:t>
            </a:r>
            <a:r>
              <a:rPr sz="1725" b="1" baseline="-24154" dirty="0">
                <a:solidFill>
                  <a:srgbClr val="0000FF"/>
                </a:solidFill>
                <a:latin typeface="Arial"/>
                <a:cs typeface="Arial"/>
              </a:rPr>
              <a:t>2</a:t>
            </a:r>
            <a:r>
              <a:rPr sz="2000" b="1" dirty="0">
                <a:solidFill>
                  <a:srgbClr val="0000FF"/>
                </a:solidFill>
                <a:latin typeface="Arial"/>
                <a:cs typeface="Arial"/>
              </a:rPr>
              <a:t>O</a:t>
            </a:r>
            <a:r>
              <a:rPr sz="1725" b="1" baseline="-24154" dirty="0">
                <a:solidFill>
                  <a:srgbClr val="0000FF"/>
                </a:solidFill>
                <a:latin typeface="Arial"/>
                <a:cs typeface="Arial"/>
              </a:rPr>
              <a:t>3	</a:t>
            </a:r>
            <a:r>
              <a:rPr sz="2000" b="1" dirty="0">
                <a:solidFill>
                  <a:srgbClr val="0000FF"/>
                </a:solidFill>
                <a:latin typeface="Arial"/>
                <a:cs typeface="Arial"/>
              </a:rPr>
              <a:t>+	6HCl</a:t>
            </a:r>
            <a:endParaRPr sz="2000">
              <a:latin typeface="Arial"/>
              <a:cs typeface="Arial"/>
            </a:endParaRPr>
          </a:p>
          <a:p>
            <a:pPr marL="38100">
              <a:lnSpc>
                <a:spcPts val="2375"/>
              </a:lnSpc>
              <a:spcBef>
                <a:spcPts val="340"/>
              </a:spcBef>
            </a:pPr>
            <a:r>
              <a:rPr sz="2000" b="1" dirty="0">
                <a:solidFill>
                  <a:srgbClr val="0000FF"/>
                </a:solidFill>
                <a:latin typeface="Arial"/>
                <a:cs typeface="Arial"/>
              </a:rPr>
              <a:t>(basic)</a:t>
            </a:r>
            <a:endParaRPr sz="2000">
              <a:latin typeface="Arial"/>
              <a:cs typeface="Arial"/>
            </a:endParaRPr>
          </a:p>
          <a:p>
            <a:pPr marL="38100">
              <a:lnSpc>
                <a:spcPts val="2375"/>
              </a:lnSpc>
              <a:tabLst>
                <a:tab pos="795655" algn="l"/>
                <a:tab pos="1084580" algn="l"/>
              </a:tabLst>
            </a:pPr>
            <a:r>
              <a:rPr sz="2000" b="1" dirty="0">
                <a:solidFill>
                  <a:srgbClr val="0000FF"/>
                </a:solidFill>
                <a:latin typeface="Arial"/>
                <a:cs typeface="Arial"/>
              </a:rPr>
              <a:t>Al</a:t>
            </a:r>
            <a:r>
              <a:rPr sz="1725" b="1" baseline="-24154" dirty="0">
                <a:solidFill>
                  <a:srgbClr val="0000FF"/>
                </a:solidFill>
                <a:latin typeface="Arial"/>
                <a:cs typeface="Arial"/>
              </a:rPr>
              <a:t>2</a:t>
            </a:r>
            <a:r>
              <a:rPr sz="2000" b="1" dirty="0">
                <a:solidFill>
                  <a:srgbClr val="0000FF"/>
                </a:solidFill>
                <a:latin typeface="Arial"/>
                <a:cs typeface="Arial"/>
              </a:rPr>
              <a:t>O</a:t>
            </a:r>
            <a:r>
              <a:rPr sz="1725" b="1" baseline="-24154" dirty="0">
                <a:solidFill>
                  <a:srgbClr val="0000FF"/>
                </a:solidFill>
                <a:latin typeface="Arial"/>
                <a:cs typeface="Arial"/>
              </a:rPr>
              <a:t>3	</a:t>
            </a:r>
            <a:r>
              <a:rPr sz="2000" b="1" dirty="0">
                <a:solidFill>
                  <a:srgbClr val="0000FF"/>
                </a:solidFill>
                <a:latin typeface="Arial"/>
                <a:cs typeface="Arial"/>
              </a:rPr>
              <a:t>+	</a:t>
            </a:r>
            <a:r>
              <a:rPr sz="2000" b="1" spc="-5" dirty="0">
                <a:solidFill>
                  <a:srgbClr val="0000FF"/>
                </a:solidFill>
                <a:latin typeface="Arial"/>
                <a:cs typeface="Arial"/>
              </a:rPr>
              <a:t>NaOH</a:t>
            </a:r>
            <a:endParaRPr sz="2000">
              <a:latin typeface="Arial"/>
              <a:cs typeface="Arial"/>
            </a:endParaRPr>
          </a:p>
          <a:p>
            <a:pPr marL="38100">
              <a:lnSpc>
                <a:spcPct val="100000"/>
              </a:lnSpc>
              <a:spcBef>
                <a:spcPts val="350"/>
              </a:spcBef>
            </a:pPr>
            <a:r>
              <a:rPr sz="2000" b="1" spc="-5" dirty="0">
                <a:solidFill>
                  <a:srgbClr val="0000FF"/>
                </a:solidFill>
                <a:latin typeface="Arial"/>
                <a:cs typeface="Arial"/>
              </a:rPr>
              <a:t>(acidic)</a:t>
            </a:r>
            <a:endParaRPr sz="2000">
              <a:latin typeface="Arial"/>
              <a:cs typeface="Arial"/>
            </a:endParaRPr>
          </a:p>
        </p:txBody>
      </p:sp>
      <p:sp>
        <p:nvSpPr>
          <p:cNvPr id="10" name="object 10"/>
          <p:cNvSpPr txBox="1"/>
          <p:nvPr/>
        </p:nvSpPr>
        <p:spPr>
          <a:xfrm>
            <a:off x="3056888" y="5849620"/>
            <a:ext cx="2489200" cy="723900"/>
          </a:xfrm>
          <a:prstGeom prst="rect">
            <a:avLst/>
          </a:prstGeom>
        </p:spPr>
        <p:txBody>
          <a:bodyPr vert="horz" wrap="square" lIns="0" tIns="57150" rIns="0" bIns="0" rtlCol="0">
            <a:spAutoFit/>
          </a:bodyPr>
          <a:lstStyle/>
          <a:p>
            <a:pPr marL="692150">
              <a:lnSpc>
                <a:spcPct val="100000"/>
              </a:lnSpc>
              <a:spcBef>
                <a:spcPts val="450"/>
              </a:spcBef>
              <a:tabLst>
                <a:tab pos="1696085" algn="l"/>
                <a:tab pos="1985010" algn="l"/>
              </a:tabLst>
            </a:pPr>
            <a:r>
              <a:rPr sz="2000" b="1" spc="5" dirty="0">
                <a:solidFill>
                  <a:srgbClr val="0000FF"/>
                </a:solidFill>
                <a:latin typeface="Arial"/>
                <a:cs typeface="Arial"/>
              </a:rPr>
              <a:t>NaAlO</a:t>
            </a:r>
            <a:r>
              <a:rPr sz="1725" b="1" spc="7" baseline="-24154" dirty="0">
                <a:solidFill>
                  <a:srgbClr val="0000FF"/>
                </a:solidFill>
                <a:latin typeface="Arial"/>
                <a:cs typeface="Arial"/>
              </a:rPr>
              <a:t>2	</a:t>
            </a:r>
            <a:r>
              <a:rPr sz="2000" b="1" dirty="0">
                <a:solidFill>
                  <a:srgbClr val="0000FF"/>
                </a:solidFill>
                <a:latin typeface="Arial"/>
                <a:cs typeface="Arial"/>
              </a:rPr>
              <a:t>+	</a:t>
            </a:r>
            <a:r>
              <a:rPr sz="2000" b="1" spc="5" dirty="0">
                <a:solidFill>
                  <a:srgbClr val="0000FF"/>
                </a:solidFill>
                <a:latin typeface="Arial"/>
                <a:cs typeface="Arial"/>
              </a:rPr>
              <a:t>H</a:t>
            </a:r>
            <a:r>
              <a:rPr sz="1725" b="1" spc="7" baseline="-24154" dirty="0">
                <a:solidFill>
                  <a:srgbClr val="0000FF"/>
                </a:solidFill>
                <a:latin typeface="Arial"/>
                <a:cs typeface="Arial"/>
              </a:rPr>
              <a:t>2</a:t>
            </a:r>
            <a:r>
              <a:rPr sz="2000" b="1" spc="5" dirty="0">
                <a:solidFill>
                  <a:srgbClr val="0000FF"/>
                </a:solidFill>
                <a:latin typeface="Arial"/>
                <a:cs typeface="Arial"/>
              </a:rPr>
              <a:t>O</a:t>
            </a:r>
            <a:endParaRPr sz="2000">
              <a:latin typeface="Arial"/>
              <a:cs typeface="Arial"/>
            </a:endParaRPr>
          </a:p>
          <a:p>
            <a:pPr marL="38100">
              <a:lnSpc>
                <a:spcPct val="100000"/>
              </a:lnSpc>
              <a:spcBef>
                <a:spcPts val="350"/>
              </a:spcBef>
            </a:pPr>
            <a:r>
              <a:rPr sz="2000" b="1" spc="-5" dirty="0">
                <a:solidFill>
                  <a:srgbClr val="0000FF"/>
                </a:solidFill>
                <a:latin typeface="Arial"/>
                <a:cs typeface="Arial"/>
              </a:rPr>
              <a:t>(Sodium</a:t>
            </a:r>
            <a:r>
              <a:rPr sz="2000" b="1" spc="-65" dirty="0">
                <a:solidFill>
                  <a:srgbClr val="0000FF"/>
                </a:solidFill>
                <a:latin typeface="Arial"/>
                <a:cs typeface="Arial"/>
              </a:rPr>
              <a:t> </a:t>
            </a:r>
            <a:r>
              <a:rPr sz="2000" b="1" spc="-5" dirty="0">
                <a:solidFill>
                  <a:srgbClr val="0000FF"/>
                </a:solidFill>
                <a:latin typeface="Arial"/>
                <a:cs typeface="Arial"/>
              </a:rPr>
              <a:t>aluminate)</a:t>
            </a:r>
            <a:endParaRPr sz="2000">
              <a:latin typeface="Arial"/>
              <a:cs typeface="Arial"/>
            </a:endParaRPr>
          </a:p>
        </p:txBody>
      </p:sp>
      <p:grpSp>
        <p:nvGrpSpPr>
          <p:cNvPr id="11" name="object 11"/>
          <p:cNvGrpSpPr/>
          <p:nvPr/>
        </p:nvGrpSpPr>
        <p:grpSpPr>
          <a:xfrm>
            <a:off x="1752600" y="1790700"/>
            <a:ext cx="1219200" cy="76200"/>
            <a:chOff x="1752600" y="1790700"/>
            <a:chExt cx="1219200" cy="76200"/>
          </a:xfrm>
        </p:grpSpPr>
        <p:sp>
          <p:nvSpPr>
            <p:cNvPr id="12" name="object 12"/>
            <p:cNvSpPr/>
            <p:nvPr/>
          </p:nvSpPr>
          <p:spPr>
            <a:xfrm>
              <a:off x="1752600" y="18288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13" name="object 13"/>
            <p:cNvSpPr/>
            <p:nvPr/>
          </p:nvSpPr>
          <p:spPr>
            <a:xfrm>
              <a:off x="2895600" y="1790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4" name="object 14"/>
          <p:cNvGrpSpPr/>
          <p:nvPr/>
        </p:nvGrpSpPr>
        <p:grpSpPr>
          <a:xfrm>
            <a:off x="2819400" y="2400300"/>
            <a:ext cx="1219200" cy="76200"/>
            <a:chOff x="2819400" y="2400300"/>
            <a:chExt cx="1219200" cy="76200"/>
          </a:xfrm>
        </p:grpSpPr>
        <p:sp>
          <p:nvSpPr>
            <p:cNvPr id="15" name="object 15"/>
            <p:cNvSpPr/>
            <p:nvPr/>
          </p:nvSpPr>
          <p:spPr>
            <a:xfrm>
              <a:off x="2819400" y="24384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16" name="object 16"/>
            <p:cNvSpPr/>
            <p:nvPr/>
          </p:nvSpPr>
          <p:spPr>
            <a:xfrm>
              <a:off x="3962400" y="24003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7" name="object 17"/>
          <p:cNvGrpSpPr/>
          <p:nvPr/>
        </p:nvGrpSpPr>
        <p:grpSpPr>
          <a:xfrm>
            <a:off x="1828800" y="3314700"/>
            <a:ext cx="1219200" cy="76200"/>
            <a:chOff x="1828800" y="3314700"/>
            <a:chExt cx="1219200" cy="76200"/>
          </a:xfrm>
        </p:grpSpPr>
        <p:sp>
          <p:nvSpPr>
            <p:cNvPr id="18" name="object 18"/>
            <p:cNvSpPr/>
            <p:nvPr/>
          </p:nvSpPr>
          <p:spPr>
            <a:xfrm>
              <a:off x="1828800" y="33528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19" name="object 19"/>
            <p:cNvSpPr/>
            <p:nvPr/>
          </p:nvSpPr>
          <p:spPr>
            <a:xfrm>
              <a:off x="2971800" y="3314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20" name="object 20"/>
          <p:cNvGrpSpPr/>
          <p:nvPr/>
        </p:nvGrpSpPr>
        <p:grpSpPr>
          <a:xfrm>
            <a:off x="2133600" y="3619500"/>
            <a:ext cx="1219200" cy="76200"/>
            <a:chOff x="2133600" y="3619500"/>
            <a:chExt cx="1219200" cy="76200"/>
          </a:xfrm>
        </p:grpSpPr>
        <p:sp>
          <p:nvSpPr>
            <p:cNvPr id="21" name="object 21"/>
            <p:cNvSpPr/>
            <p:nvPr/>
          </p:nvSpPr>
          <p:spPr>
            <a:xfrm>
              <a:off x="2133600" y="36576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22" name="object 22"/>
            <p:cNvSpPr/>
            <p:nvPr/>
          </p:nvSpPr>
          <p:spPr>
            <a:xfrm>
              <a:off x="3276600" y="3619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23" name="object 23"/>
          <p:cNvGrpSpPr/>
          <p:nvPr/>
        </p:nvGrpSpPr>
        <p:grpSpPr>
          <a:xfrm>
            <a:off x="1524000" y="3924300"/>
            <a:ext cx="1219200" cy="76200"/>
            <a:chOff x="1524000" y="3924300"/>
            <a:chExt cx="1219200" cy="76200"/>
          </a:xfrm>
        </p:grpSpPr>
        <p:sp>
          <p:nvSpPr>
            <p:cNvPr id="24" name="object 24"/>
            <p:cNvSpPr/>
            <p:nvPr/>
          </p:nvSpPr>
          <p:spPr>
            <a:xfrm>
              <a:off x="1524000" y="39624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25" name="object 25"/>
            <p:cNvSpPr/>
            <p:nvPr/>
          </p:nvSpPr>
          <p:spPr>
            <a:xfrm>
              <a:off x="2667000" y="39243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26" name="object 26"/>
          <p:cNvGrpSpPr/>
          <p:nvPr/>
        </p:nvGrpSpPr>
        <p:grpSpPr>
          <a:xfrm>
            <a:off x="1981200" y="4229100"/>
            <a:ext cx="1219200" cy="76200"/>
            <a:chOff x="1981200" y="4229100"/>
            <a:chExt cx="1219200" cy="76200"/>
          </a:xfrm>
        </p:grpSpPr>
        <p:sp>
          <p:nvSpPr>
            <p:cNvPr id="27" name="object 27"/>
            <p:cNvSpPr/>
            <p:nvPr/>
          </p:nvSpPr>
          <p:spPr>
            <a:xfrm>
              <a:off x="1981200" y="42672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28" name="object 28"/>
            <p:cNvSpPr/>
            <p:nvPr/>
          </p:nvSpPr>
          <p:spPr>
            <a:xfrm>
              <a:off x="3124200" y="4229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29" name="object 29"/>
          <p:cNvSpPr/>
          <p:nvPr/>
        </p:nvSpPr>
        <p:spPr>
          <a:xfrm>
            <a:off x="3429000" y="5143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nvGrpSpPr>
          <p:cNvPr id="30" name="object 30"/>
          <p:cNvGrpSpPr/>
          <p:nvPr/>
        </p:nvGrpSpPr>
        <p:grpSpPr>
          <a:xfrm>
            <a:off x="2438400" y="5753100"/>
            <a:ext cx="1219200" cy="76200"/>
            <a:chOff x="2438400" y="5753100"/>
            <a:chExt cx="1219200" cy="76200"/>
          </a:xfrm>
        </p:grpSpPr>
        <p:sp>
          <p:nvSpPr>
            <p:cNvPr id="31" name="object 31"/>
            <p:cNvSpPr/>
            <p:nvPr/>
          </p:nvSpPr>
          <p:spPr>
            <a:xfrm>
              <a:off x="2438400" y="57912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32" name="object 32"/>
            <p:cNvSpPr/>
            <p:nvPr/>
          </p:nvSpPr>
          <p:spPr>
            <a:xfrm>
              <a:off x="3581400" y="5753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11891"/>
          </a:xfrm>
        </p:spPr>
        <p:txBody>
          <a:bodyPr>
            <a:normAutofit fontScale="85000" lnSpcReduction="10000"/>
          </a:bodyPr>
          <a:lstStyle/>
          <a:p>
            <a:pPr marL="677418" indent="-857250">
              <a:spcBef>
                <a:spcPts val="100"/>
              </a:spcBef>
              <a:buAutoNum type="romanLcParenR"/>
            </a:pPr>
            <a:r>
              <a:rPr lang="en-US" sz="4000" u="sng" spc="-5" dirty="0" smtClean="0">
                <a:solidFill>
                  <a:srgbClr val="FF3300"/>
                </a:solidFill>
                <a:uFill>
                  <a:solidFill>
                    <a:srgbClr val="FF3300"/>
                  </a:solidFill>
                </a:uFill>
                <a:latin typeface="Arial"/>
                <a:cs typeface="Arial"/>
              </a:rPr>
              <a:t>Reaction </a:t>
            </a:r>
            <a:r>
              <a:rPr lang="en-US" sz="4000" u="sng" dirty="0" smtClean="0">
                <a:solidFill>
                  <a:srgbClr val="FF3300"/>
                </a:solidFill>
                <a:uFill>
                  <a:solidFill>
                    <a:srgbClr val="FF3300"/>
                  </a:solidFill>
                </a:uFill>
                <a:latin typeface="Arial"/>
                <a:cs typeface="Arial"/>
              </a:rPr>
              <a:t>with </a:t>
            </a:r>
            <a:r>
              <a:rPr lang="en-US" sz="4000" u="sng" spc="-15" dirty="0" smtClean="0">
                <a:solidFill>
                  <a:srgbClr val="FF3300"/>
                </a:solidFill>
                <a:uFill>
                  <a:solidFill>
                    <a:srgbClr val="FF3300"/>
                  </a:solidFill>
                </a:uFill>
                <a:latin typeface="Arial"/>
                <a:cs typeface="Arial"/>
              </a:rPr>
              <a:t>oxygen</a:t>
            </a:r>
            <a:r>
              <a:rPr lang="en-US" sz="4000" u="sng" spc="-40" dirty="0" smtClean="0">
                <a:solidFill>
                  <a:srgbClr val="FF3300"/>
                </a:solidFill>
                <a:uFill>
                  <a:solidFill>
                    <a:srgbClr val="FF3300"/>
                  </a:solidFill>
                </a:uFill>
                <a:latin typeface="Arial"/>
                <a:cs typeface="Arial"/>
              </a:rPr>
              <a:t> </a:t>
            </a:r>
            <a:r>
              <a:rPr lang="en-US" sz="4000" u="sng" dirty="0" smtClean="0">
                <a:solidFill>
                  <a:srgbClr val="FF3300"/>
                </a:solidFill>
                <a:uFill>
                  <a:solidFill>
                    <a:srgbClr val="FF3300"/>
                  </a:solidFill>
                </a:uFill>
                <a:latin typeface="Arial"/>
                <a:cs typeface="Arial"/>
              </a:rPr>
              <a:t>:-</a:t>
            </a:r>
          </a:p>
          <a:p>
            <a:pPr marL="677418" indent="-857250">
              <a:spcBef>
                <a:spcPts val="100"/>
              </a:spcBef>
              <a:buNone/>
            </a:pPr>
            <a:endParaRPr lang="en-US" sz="3900" b="1" dirty="0" smtClean="0">
              <a:latin typeface="Arial"/>
              <a:cs typeface="Arial"/>
            </a:endParaRPr>
          </a:p>
          <a:p>
            <a:pPr marL="285750">
              <a:lnSpc>
                <a:spcPct val="100000"/>
              </a:lnSpc>
              <a:spcBef>
                <a:spcPts val="20"/>
              </a:spcBef>
            </a:pPr>
            <a:r>
              <a:rPr lang="en-US" sz="3000" b="1" dirty="0" smtClean="0">
                <a:latin typeface="Arial"/>
                <a:cs typeface="Arial"/>
              </a:rPr>
              <a:t>Metals react </a:t>
            </a:r>
            <a:r>
              <a:rPr lang="en-US" sz="3000" b="1" spc="10" dirty="0" smtClean="0">
                <a:latin typeface="Arial"/>
                <a:cs typeface="Arial"/>
              </a:rPr>
              <a:t>with </a:t>
            </a:r>
            <a:r>
              <a:rPr lang="en-US" sz="3000" b="1" spc="-10" dirty="0" smtClean="0">
                <a:latin typeface="Arial"/>
                <a:cs typeface="Arial"/>
              </a:rPr>
              <a:t>oxygen </a:t>
            </a:r>
            <a:r>
              <a:rPr lang="en-US" sz="3000" b="1" dirty="0" smtClean="0">
                <a:latin typeface="Arial"/>
                <a:cs typeface="Arial"/>
              </a:rPr>
              <a:t>to form metal</a:t>
            </a:r>
            <a:r>
              <a:rPr lang="en-US" sz="3000" b="1" spc="-50" dirty="0" smtClean="0">
                <a:latin typeface="Arial"/>
                <a:cs typeface="Arial"/>
              </a:rPr>
              <a:t> </a:t>
            </a:r>
            <a:r>
              <a:rPr lang="en-US" sz="3000" b="1" spc="-5" dirty="0" smtClean="0">
                <a:latin typeface="Arial"/>
                <a:cs typeface="Arial"/>
              </a:rPr>
              <a:t>oxides.</a:t>
            </a:r>
            <a:endParaRPr lang="en-US" sz="3000" b="1" dirty="0" smtClean="0">
              <a:latin typeface="Arial"/>
              <a:cs typeface="Arial"/>
            </a:endParaRPr>
          </a:p>
          <a:p>
            <a:pPr marL="285750" marR="118745">
              <a:lnSpc>
                <a:spcPts val="2360"/>
              </a:lnSpc>
              <a:spcBef>
                <a:spcPts val="120"/>
              </a:spcBef>
              <a:tabLst>
                <a:tab pos="906780" algn="l"/>
                <a:tab pos="1195705" algn="l"/>
                <a:tab pos="2861310" algn="l"/>
              </a:tabLst>
            </a:pPr>
            <a:r>
              <a:rPr lang="en-US" sz="3000" b="1" dirty="0" smtClean="0">
                <a:latin typeface="Arial"/>
                <a:cs typeface="Arial"/>
              </a:rPr>
              <a:t>When copper </a:t>
            </a:r>
            <a:r>
              <a:rPr lang="en-US" sz="3000" b="1" spc="-5" dirty="0" smtClean="0">
                <a:latin typeface="Arial"/>
                <a:cs typeface="Arial"/>
              </a:rPr>
              <a:t>is heated it combines </a:t>
            </a:r>
            <a:r>
              <a:rPr lang="en-US" sz="3000" b="1" spc="15" dirty="0" smtClean="0">
                <a:latin typeface="Arial"/>
                <a:cs typeface="Arial"/>
              </a:rPr>
              <a:t>with </a:t>
            </a:r>
            <a:r>
              <a:rPr lang="en-US" sz="3000" b="1" spc="-10" dirty="0" smtClean="0">
                <a:latin typeface="Arial"/>
                <a:cs typeface="Arial"/>
              </a:rPr>
              <a:t>oxygen </a:t>
            </a:r>
            <a:r>
              <a:rPr lang="en-US" sz="3000" b="1" dirty="0" smtClean="0">
                <a:latin typeface="Arial"/>
                <a:cs typeface="Arial"/>
              </a:rPr>
              <a:t>to </a:t>
            </a:r>
            <a:r>
              <a:rPr lang="en-US" sz="3000" b="1" spc="-5" dirty="0" smtClean="0">
                <a:latin typeface="Arial"/>
                <a:cs typeface="Arial"/>
              </a:rPr>
              <a:t>form </a:t>
            </a:r>
            <a:r>
              <a:rPr lang="en-US" sz="3000" b="1" dirty="0" smtClean="0">
                <a:latin typeface="Arial"/>
                <a:cs typeface="Arial"/>
              </a:rPr>
              <a:t>copper </a:t>
            </a:r>
            <a:r>
              <a:rPr lang="en-US" sz="3000" b="1" spc="-5" dirty="0" smtClean="0">
                <a:latin typeface="Arial"/>
                <a:cs typeface="Arial"/>
              </a:rPr>
              <a:t>oxide. </a:t>
            </a:r>
          </a:p>
          <a:p>
            <a:pPr marL="285750" marR="118745">
              <a:lnSpc>
                <a:spcPts val="2360"/>
              </a:lnSpc>
              <a:spcBef>
                <a:spcPts val="120"/>
              </a:spcBef>
              <a:buNone/>
              <a:tabLst>
                <a:tab pos="906780" algn="l"/>
                <a:tab pos="1195705" algn="l"/>
                <a:tab pos="2861310" algn="l"/>
              </a:tabLst>
            </a:pPr>
            <a:r>
              <a:rPr lang="en-US" sz="3000" b="1" spc="-5" dirty="0" smtClean="0">
                <a:latin typeface="Arial"/>
                <a:cs typeface="Arial"/>
              </a:rPr>
              <a:t>    </a:t>
            </a:r>
            <a:r>
              <a:rPr lang="en-US" sz="3000" b="1" dirty="0" smtClean="0">
                <a:latin typeface="Arial"/>
                <a:cs typeface="Arial"/>
              </a:rPr>
              <a:t>2Cu	+</a:t>
            </a:r>
            <a:r>
              <a:rPr lang="en-US" sz="3000" b="1" spc="10" dirty="0" smtClean="0">
                <a:latin typeface="Arial"/>
                <a:cs typeface="Arial"/>
              </a:rPr>
              <a:t>O</a:t>
            </a:r>
            <a:r>
              <a:rPr lang="en-US" sz="2600" b="1" spc="15" baseline="-24154" dirty="0" smtClean="0">
                <a:latin typeface="Arial"/>
                <a:cs typeface="Arial"/>
              </a:rPr>
              <a:t>2 </a:t>
            </a:r>
            <a:r>
              <a:rPr lang="en-US" sz="2600" b="1" spc="15" dirty="0" smtClean="0">
                <a:latin typeface="Arial"/>
                <a:cs typeface="Arial"/>
              </a:rPr>
              <a:t>       </a:t>
            </a:r>
            <a:r>
              <a:rPr lang="en-US" sz="3000" b="1" dirty="0" smtClean="0">
                <a:latin typeface="Arial"/>
                <a:cs typeface="Arial"/>
              </a:rPr>
              <a:t>2CuO</a:t>
            </a:r>
          </a:p>
          <a:p>
            <a:pPr marL="285750" marR="81280">
              <a:lnSpc>
                <a:spcPts val="2360"/>
              </a:lnSpc>
              <a:spcBef>
                <a:spcPts val="380"/>
              </a:spcBef>
              <a:tabLst>
                <a:tab pos="1299210" algn="l"/>
                <a:tab pos="1835785" algn="l"/>
                <a:tab pos="2124710" algn="l"/>
                <a:tab pos="3949700" algn="l"/>
              </a:tabLst>
            </a:pPr>
            <a:r>
              <a:rPr lang="en-US" sz="3000" b="1" dirty="0" smtClean="0">
                <a:latin typeface="Arial"/>
                <a:cs typeface="Arial"/>
              </a:rPr>
              <a:t>When </a:t>
            </a:r>
            <a:r>
              <a:rPr lang="en-US" sz="3000" b="1" spc="-5" dirty="0" err="1" smtClean="0">
                <a:latin typeface="Arial"/>
                <a:cs typeface="Arial"/>
              </a:rPr>
              <a:t>aluminium</a:t>
            </a:r>
            <a:r>
              <a:rPr lang="en-US" sz="3000" b="1" spc="-5" dirty="0" smtClean="0">
                <a:latin typeface="Arial"/>
                <a:cs typeface="Arial"/>
              </a:rPr>
              <a:t> is </a:t>
            </a:r>
            <a:r>
              <a:rPr lang="en-US" sz="3000" b="1" dirty="0" smtClean="0">
                <a:latin typeface="Arial"/>
                <a:cs typeface="Arial"/>
              </a:rPr>
              <a:t>heated </a:t>
            </a:r>
            <a:r>
              <a:rPr lang="en-US" sz="3000" b="1" spc="-5" dirty="0" smtClean="0">
                <a:latin typeface="Arial"/>
                <a:cs typeface="Arial"/>
              </a:rPr>
              <a:t>it combines </a:t>
            </a:r>
            <a:r>
              <a:rPr lang="en-US" sz="3000" b="1" spc="10" dirty="0" smtClean="0">
                <a:latin typeface="Arial"/>
                <a:cs typeface="Arial"/>
              </a:rPr>
              <a:t>with </a:t>
            </a:r>
            <a:r>
              <a:rPr lang="en-US" sz="3000" b="1" spc="-10" dirty="0" smtClean="0">
                <a:latin typeface="Arial"/>
                <a:cs typeface="Arial"/>
              </a:rPr>
              <a:t>oxygen </a:t>
            </a:r>
            <a:r>
              <a:rPr lang="en-US" sz="3000" b="1" spc="5" dirty="0" smtClean="0">
                <a:latin typeface="Arial"/>
                <a:cs typeface="Arial"/>
              </a:rPr>
              <a:t>to </a:t>
            </a:r>
            <a:r>
              <a:rPr lang="en-US" sz="3000" b="1" dirty="0" smtClean="0">
                <a:latin typeface="Arial"/>
                <a:cs typeface="Arial"/>
              </a:rPr>
              <a:t>form </a:t>
            </a:r>
            <a:r>
              <a:rPr lang="en-US" sz="3000" b="1" spc="-5" dirty="0" err="1" smtClean="0">
                <a:latin typeface="Arial"/>
                <a:cs typeface="Arial"/>
              </a:rPr>
              <a:t>aluminium</a:t>
            </a:r>
            <a:r>
              <a:rPr lang="en-US" sz="3000" b="1" spc="-5" dirty="0" smtClean="0">
                <a:latin typeface="Arial"/>
                <a:cs typeface="Arial"/>
              </a:rPr>
              <a:t>  oxide.	</a:t>
            </a:r>
          </a:p>
          <a:p>
            <a:pPr marL="285750" marR="81280">
              <a:lnSpc>
                <a:spcPts val="2360"/>
              </a:lnSpc>
              <a:spcBef>
                <a:spcPts val="380"/>
              </a:spcBef>
              <a:tabLst>
                <a:tab pos="1299210" algn="l"/>
                <a:tab pos="1835785" algn="l"/>
                <a:tab pos="2124710" algn="l"/>
                <a:tab pos="3949700" algn="l"/>
              </a:tabLst>
            </a:pPr>
            <a:r>
              <a:rPr lang="en-US" sz="3000" b="1" dirty="0" smtClean="0">
                <a:latin typeface="Arial"/>
                <a:cs typeface="Arial"/>
              </a:rPr>
              <a:t>4Al	+	</a:t>
            </a:r>
            <a:r>
              <a:rPr lang="en-US" sz="3000" b="1" spc="5" dirty="0" smtClean="0">
                <a:latin typeface="Arial"/>
                <a:cs typeface="Arial"/>
              </a:rPr>
              <a:t>3O</a:t>
            </a:r>
            <a:r>
              <a:rPr lang="en-US" sz="2600" b="1" spc="7" baseline="-24154" dirty="0" smtClean="0">
                <a:latin typeface="Arial"/>
                <a:cs typeface="Arial"/>
              </a:rPr>
              <a:t>2	</a:t>
            </a:r>
            <a:r>
              <a:rPr lang="en-US" sz="3000" b="1" dirty="0" smtClean="0">
                <a:latin typeface="Arial"/>
                <a:cs typeface="Arial"/>
              </a:rPr>
              <a:t>2Al</a:t>
            </a:r>
            <a:r>
              <a:rPr lang="en-US" sz="2600" b="1" baseline="-24154" dirty="0" smtClean="0">
                <a:latin typeface="Arial"/>
                <a:cs typeface="Arial"/>
              </a:rPr>
              <a:t>2</a:t>
            </a:r>
            <a:r>
              <a:rPr lang="en-US" sz="3000" b="1" dirty="0" smtClean="0">
                <a:latin typeface="Arial"/>
                <a:cs typeface="Arial"/>
              </a:rPr>
              <a:t>O</a:t>
            </a:r>
            <a:r>
              <a:rPr lang="en-US" sz="2600" b="1" baseline="-24154" dirty="0" smtClean="0">
                <a:latin typeface="Arial"/>
                <a:cs typeface="Arial"/>
              </a:rPr>
              <a:t>3</a:t>
            </a:r>
          </a:p>
          <a:p>
            <a:pPr marL="285750" marR="248920">
              <a:lnSpc>
                <a:spcPct val="100800"/>
              </a:lnSpc>
              <a:spcBef>
                <a:spcPts val="250"/>
              </a:spcBef>
              <a:tabLst>
                <a:tab pos="1130300" algn="l"/>
              </a:tabLst>
            </a:pPr>
            <a:r>
              <a:rPr lang="en-US" sz="3000" b="1" spc="-5" dirty="0" smtClean="0">
                <a:latin typeface="Arial"/>
                <a:cs typeface="Arial"/>
              </a:rPr>
              <a:t>Some metal oxides </a:t>
            </a:r>
            <a:r>
              <a:rPr lang="en-US" sz="3000" b="1" dirty="0" smtClean="0">
                <a:latin typeface="Arial"/>
                <a:cs typeface="Arial"/>
              </a:rPr>
              <a:t>are </a:t>
            </a:r>
            <a:r>
              <a:rPr lang="en-US" sz="3000" b="1" spc="-5" dirty="0" smtClean="0">
                <a:latin typeface="Arial"/>
                <a:cs typeface="Arial"/>
              </a:rPr>
              <a:t>basic oxides because they </a:t>
            </a:r>
            <a:r>
              <a:rPr lang="en-US" sz="3000" b="1" dirty="0" smtClean="0">
                <a:latin typeface="Arial"/>
                <a:cs typeface="Arial"/>
              </a:rPr>
              <a:t>react </a:t>
            </a:r>
            <a:r>
              <a:rPr lang="en-US" sz="3000" b="1" spc="15" dirty="0" smtClean="0">
                <a:latin typeface="Arial"/>
                <a:cs typeface="Arial"/>
              </a:rPr>
              <a:t>with </a:t>
            </a:r>
            <a:r>
              <a:rPr lang="en-US" sz="3000" b="1" spc="10" dirty="0" smtClean="0">
                <a:latin typeface="Arial"/>
                <a:cs typeface="Arial"/>
              </a:rPr>
              <a:t>water </a:t>
            </a:r>
            <a:r>
              <a:rPr lang="en-US" sz="3000" b="1" dirty="0" smtClean="0">
                <a:latin typeface="Arial"/>
                <a:cs typeface="Arial"/>
              </a:rPr>
              <a:t>to  form	bases.</a:t>
            </a:r>
          </a:p>
          <a:p>
            <a:pPr marL="285750">
              <a:lnSpc>
                <a:spcPts val="2350"/>
              </a:lnSpc>
              <a:tabLst>
                <a:tab pos="892810" algn="l"/>
                <a:tab pos="1182370" algn="l"/>
                <a:tab pos="3075305" algn="l"/>
              </a:tabLst>
            </a:pPr>
            <a:r>
              <a:rPr lang="en-US" sz="3000" b="1" dirty="0" smtClean="0">
                <a:latin typeface="Arial"/>
                <a:cs typeface="Arial"/>
              </a:rPr>
              <a:t>4Na	+	</a:t>
            </a:r>
            <a:r>
              <a:rPr lang="en-US" sz="3000" b="1" spc="5" dirty="0" smtClean="0">
                <a:latin typeface="Arial"/>
                <a:cs typeface="Arial"/>
              </a:rPr>
              <a:t>O</a:t>
            </a:r>
            <a:r>
              <a:rPr lang="en-US" sz="2600" b="1" spc="7" baseline="-24154" dirty="0" smtClean="0">
                <a:latin typeface="Arial"/>
                <a:cs typeface="Arial"/>
              </a:rPr>
              <a:t>2	</a:t>
            </a:r>
            <a:r>
              <a:rPr lang="en-US" sz="3000" b="1" dirty="0" smtClean="0">
                <a:latin typeface="Arial"/>
                <a:cs typeface="Arial"/>
              </a:rPr>
              <a:t>2Na</a:t>
            </a:r>
            <a:r>
              <a:rPr lang="en-US" sz="2600" b="1" baseline="-24154" dirty="0" smtClean="0">
                <a:latin typeface="Arial"/>
                <a:cs typeface="Arial"/>
              </a:rPr>
              <a:t>2</a:t>
            </a:r>
            <a:r>
              <a:rPr lang="en-US" sz="3000" b="1" dirty="0" smtClean="0">
                <a:latin typeface="Arial"/>
                <a:cs typeface="Arial"/>
              </a:rPr>
              <a:t>O</a:t>
            </a:r>
          </a:p>
          <a:p>
            <a:endParaRPr lang="en-US" dirty="0"/>
          </a:p>
        </p:txBody>
      </p:sp>
      <p:sp>
        <p:nvSpPr>
          <p:cNvPr id="2" name="Title 1"/>
          <p:cNvSpPr>
            <a:spLocks noGrp="1"/>
          </p:cNvSpPr>
          <p:nvPr>
            <p:ph type="title"/>
          </p:nvPr>
        </p:nvSpPr>
        <p:spPr/>
        <p:txBody>
          <a:bodyPr>
            <a:normAutofit fontScale="90000"/>
          </a:bodyPr>
          <a:lstStyle/>
          <a:p>
            <a:r>
              <a:rPr lang="en-US" sz="4400" spc="5" dirty="0" smtClean="0">
                <a:solidFill>
                  <a:srgbClr val="FF0000"/>
                </a:solidFill>
              </a:rPr>
              <a:t>Chemical </a:t>
            </a:r>
            <a:r>
              <a:rPr lang="en-US" sz="4400" dirty="0" smtClean="0">
                <a:solidFill>
                  <a:srgbClr val="FF0000"/>
                </a:solidFill>
              </a:rPr>
              <a:t>properties of metals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754563"/>
          </a:xfrm>
        </p:spPr>
        <p:txBody>
          <a:bodyPr>
            <a:normAutofit fontScale="92500" lnSpcReduction="10000"/>
          </a:bodyPr>
          <a:lstStyle/>
          <a:p>
            <a:pPr marL="355600" marR="22860">
              <a:spcBef>
                <a:spcPts val="100"/>
              </a:spcBef>
              <a:buFont typeface="Arial"/>
              <a:buChar char="•"/>
              <a:tabLst>
                <a:tab pos="354965" algn="l"/>
                <a:tab pos="355600" algn="l"/>
              </a:tabLst>
            </a:pPr>
            <a:r>
              <a:rPr lang="en-US" b="1" spc="-5" dirty="0" smtClean="0">
                <a:solidFill>
                  <a:schemeClr val="tx1">
                    <a:lumMod val="95000"/>
                    <a:lumOff val="5000"/>
                  </a:schemeClr>
                </a:solidFill>
                <a:latin typeface="Arial"/>
                <a:cs typeface="Arial"/>
              </a:rPr>
              <a:t>Metals like potassium </a:t>
            </a:r>
            <a:r>
              <a:rPr lang="en-US" b="1" spc="-10" dirty="0" smtClean="0">
                <a:solidFill>
                  <a:schemeClr val="tx1">
                    <a:lumMod val="95000"/>
                    <a:lumOff val="5000"/>
                  </a:schemeClr>
                </a:solidFill>
                <a:latin typeface="Arial"/>
                <a:cs typeface="Arial"/>
              </a:rPr>
              <a:t>and </a:t>
            </a:r>
            <a:r>
              <a:rPr lang="en-US" b="1" spc="-5" dirty="0" smtClean="0">
                <a:solidFill>
                  <a:schemeClr val="tx1">
                    <a:lumMod val="95000"/>
                    <a:lumOff val="5000"/>
                  </a:schemeClr>
                </a:solidFill>
                <a:latin typeface="Arial"/>
                <a:cs typeface="Arial"/>
              </a:rPr>
              <a:t>sodium </a:t>
            </a:r>
            <a:r>
              <a:rPr lang="en-US" b="1" spc="-10" dirty="0" smtClean="0">
                <a:solidFill>
                  <a:schemeClr val="tx1">
                    <a:lumMod val="95000"/>
                    <a:lumOff val="5000"/>
                  </a:schemeClr>
                </a:solidFill>
                <a:latin typeface="Arial"/>
                <a:cs typeface="Arial"/>
              </a:rPr>
              <a:t>react </a:t>
            </a:r>
            <a:r>
              <a:rPr lang="en-US" b="1" spc="-5" dirty="0" smtClean="0">
                <a:solidFill>
                  <a:schemeClr val="tx1">
                    <a:lumMod val="95000"/>
                    <a:lumOff val="5000"/>
                  </a:schemeClr>
                </a:solidFill>
                <a:latin typeface="Arial"/>
                <a:cs typeface="Arial"/>
              </a:rPr>
              <a:t>vigorously </a:t>
            </a:r>
            <a:r>
              <a:rPr lang="en-US" b="1" spc="5" dirty="0" smtClean="0">
                <a:solidFill>
                  <a:schemeClr val="tx1">
                    <a:lumMod val="95000"/>
                    <a:lumOff val="5000"/>
                  </a:schemeClr>
                </a:solidFill>
                <a:latin typeface="Arial"/>
                <a:cs typeface="Arial"/>
              </a:rPr>
              <a:t>with  </a:t>
            </a:r>
            <a:r>
              <a:rPr lang="en-US" b="1" spc="-10" dirty="0" smtClean="0">
                <a:solidFill>
                  <a:schemeClr val="tx1">
                    <a:lumMod val="95000"/>
                    <a:lumOff val="5000"/>
                  </a:schemeClr>
                </a:solidFill>
                <a:latin typeface="Arial"/>
                <a:cs typeface="Arial"/>
              </a:rPr>
              <a:t>oxygen and </a:t>
            </a:r>
            <a:r>
              <a:rPr lang="en-US" b="1" spc="-5" dirty="0" smtClean="0">
                <a:solidFill>
                  <a:schemeClr val="tx1">
                    <a:lumMod val="95000"/>
                    <a:lumOff val="5000"/>
                  </a:schemeClr>
                </a:solidFill>
                <a:latin typeface="Arial"/>
                <a:cs typeface="Arial"/>
              </a:rPr>
              <a:t>catch fire </a:t>
            </a:r>
            <a:r>
              <a:rPr lang="en-US" b="1" dirty="0" smtClean="0">
                <a:solidFill>
                  <a:schemeClr val="tx1">
                    <a:lumMod val="95000"/>
                    <a:lumOff val="5000"/>
                  </a:schemeClr>
                </a:solidFill>
                <a:latin typeface="Arial"/>
                <a:cs typeface="Arial"/>
              </a:rPr>
              <a:t>if </a:t>
            </a:r>
            <a:r>
              <a:rPr lang="en-US" b="1" spc="-10" dirty="0" smtClean="0">
                <a:solidFill>
                  <a:schemeClr val="tx1">
                    <a:lumMod val="95000"/>
                    <a:lumOff val="5000"/>
                  </a:schemeClr>
                </a:solidFill>
                <a:latin typeface="Arial"/>
                <a:cs typeface="Arial"/>
              </a:rPr>
              <a:t>kept </a:t>
            </a:r>
            <a:r>
              <a:rPr lang="en-US" b="1" dirty="0" smtClean="0">
                <a:solidFill>
                  <a:schemeClr val="tx1">
                    <a:lumMod val="95000"/>
                    <a:lumOff val="5000"/>
                  </a:schemeClr>
                </a:solidFill>
                <a:latin typeface="Arial"/>
                <a:cs typeface="Arial"/>
              </a:rPr>
              <a:t>in </a:t>
            </a:r>
            <a:r>
              <a:rPr lang="en-US" b="1" spc="-10" dirty="0" smtClean="0">
                <a:solidFill>
                  <a:schemeClr val="tx1">
                    <a:lumMod val="95000"/>
                    <a:lumOff val="5000"/>
                  </a:schemeClr>
                </a:solidFill>
                <a:latin typeface="Arial"/>
                <a:cs typeface="Arial"/>
              </a:rPr>
              <a:t>open. Hence </a:t>
            </a:r>
            <a:r>
              <a:rPr lang="en-US" b="1" spc="-5" dirty="0" smtClean="0">
                <a:solidFill>
                  <a:schemeClr val="tx1">
                    <a:lumMod val="95000"/>
                    <a:lumOff val="5000"/>
                  </a:schemeClr>
                </a:solidFill>
                <a:latin typeface="Arial"/>
                <a:cs typeface="Arial"/>
              </a:rPr>
              <a:t>they are  stored </a:t>
            </a:r>
            <a:r>
              <a:rPr lang="en-US" b="1" spc="5" dirty="0" smtClean="0">
                <a:solidFill>
                  <a:schemeClr val="tx1">
                    <a:lumMod val="95000"/>
                    <a:lumOff val="5000"/>
                  </a:schemeClr>
                </a:solidFill>
                <a:latin typeface="Arial"/>
                <a:cs typeface="Arial"/>
              </a:rPr>
              <a:t>in </a:t>
            </a:r>
            <a:r>
              <a:rPr lang="en-US" b="1" spc="-10" dirty="0" smtClean="0">
                <a:solidFill>
                  <a:schemeClr val="tx1">
                    <a:lumMod val="95000"/>
                    <a:lumOff val="5000"/>
                  </a:schemeClr>
                </a:solidFill>
                <a:latin typeface="Arial"/>
                <a:cs typeface="Arial"/>
              </a:rPr>
              <a:t>kerosene </a:t>
            </a:r>
            <a:r>
              <a:rPr lang="en-US" b="1" dirty="0" smtClean="0">
                <a:solidFill>
                  <a:schemeClr val="tx1">
                    <a:lumMod val="95000"/>
                    <a:lumOff val="5000"/>
                  </a:schemeClr>
                </a:solidFill>
                <a:latin typeface="Arial"/>
                <a:cs typeface="Arial"/>
              </a:rPr>
              <a:t>to </a:t>
            </a:r>
            <a:r>
              <a:rPr lang="en-US" b="1" spc="-10" dirty="0" smtClean="0">
                <a:solidFill>
                  <a:schemeClr val="tx1">
                    <a:lumMod val="95000"/>
                    <a:lumOff val="5000"/>
                  </a:schemeClr>
                </a:solidFill>
                <a:latin typeface="Arial"/>
                <a:cs typeface="Arial"/>
              </a:rPr>
              <a:t>prevent </a:t>
            </a:r>
            <a:r>
              <a:rPr lang="en-US" b="1" spc="-5" dirty="0" smtClean="0">
                <a:solidFill>
                  <a:schemeClr val="tx1">
                    <a:lumMod val="95000"/>
                    <a:lumOff val="5000"/>
                  </a:schemeClr>
                </a:solidFill>
                <a:latin typeface="Arial"/>
                <a:cs typeface="Arial"/>
              </a:rPr>
              <a:t>burning.</a:t>
            </a:r>
            <a:endParaRPr lang="en-US" dirty="0" smtClean="0">
              <a:solidFill>
                <a:schemeClr val="tx1">
                  <a:lumMod val="95000"/>
                  <a:lumOff val="5000"/>
                </a:schemeClr>
              </a:solidFill>
              <a:latin typeface="Arial"/>
              <a:cs typeface="Arial"/>
            </a:endParaRPr>
          </a:p>
          <a:p>
            <a:pPr marL="355600" marR="575310">
              <a:lnSpc>
                <a:spcPct val="120800"/>
              </a:lnSpc>
            </a:pPr>
            <a:r>
              <a:rPr lang="en-US" b="1" dirty="0" smtClean="0">
                <a:solidFill>
                  <a:schemeClr val="tx1">
                    <a:lumMod val="95000"/>
                    <a:lumOff val="5000"/>
                  </a:schemeClr>
                </a:solidFill>
                <a:latin typeface="Arial"/>
                <a:cs typeface="Arial"/>
              </a:rPr>
              <a:t>If </a:t>
            </a:r>
            <a:r>
              <a:rPr lang="en-US" b="1" spc="-10" dirty="0" smtClean="0">
                <a:solidFill>
                  <a:schemeClr val="tx1">
                    <a:lumMod val="95000"/>
                    <a:lumOff val="5000"/>
                  </a:schemeClr>
                </a:solidFill>
                <a:latin typeface="Arial"/>
                <a:cs typeface="Arial"/>
              </a:rPr>
              <a:t>magnesium </a:t>
            </a:r>
            <a:r>
              <a:rPr lang="en-US" b="1" dirty="0" smtClean="0">
                <a:solidFill>
                  <a:schemeClr val="tx1">
                    <a:lumMod val="95000"/>
                    <a:lumOff val="5000"/>
                  </a:schemeClr>
                </a:solidFill>
                <a:latin typeface="Arial"/>
                <a:cs typeface="Arial"/>
              </a:rPr>
              <a:t>is </a:t>
            </a:r>
            <a:r>
              <a:rPr lang="en-US" b="1" spc="-10" dirty="0" smtClean="0">
                <a:solidFill>
                  <a:schemeClr val="tx1">
                    <a:lumMod val="95000"/>
                    <a:lumOff val="5000"/>
                  </a:schemeClr>
                </a:solidFill>
                <a:latin typeface="Arial"/>
                <a:cs typeface="Arial"/>
              </a:rPr>
              <a:t>heated, </a:t>
            </a:r>
            <a:r>
              <a:rPr lang="en-US" b="1" dirty="0" smtClean="0">
                <a:solidFill>
                  <a:schemeClr val="tx1">
                    <a:lumMod val="95000"/>
                    <a:lumOff val="5000"/>
                  </a:schemeClr>
                </a:solidFill>
                <a:latin typeface="Arial"/>
                <a:cs typeface="Arial"/>
              </a:rPr>
              <a:t>it </a:t>
            </a:r>
            <a:r>
              <a:rPr lang="en-US" b="1" spc="-5" dirty="0" smtClean="0">
                <a:solidFill>
                  <a:schemeClr val="tx1">
                    <a:lumMod val="95000"/>
                    <a:lumOff val="5000"/>
                  </a:schemeClr>
                </a:solidFill>
                <a:latin typeface="Arial"/>
                <a:cs typeface="Arial"/>
              </a:rPr>
              <a:t>burns </a:t>
            </a:r>
            <a:r>
              <a:rPr lang="en-US" b="1" spc="5" dirty="0" smtClean="0">
                <a:solidFill>
                  <a:schemeClr val="tx1">
                    <a:lumMod val="95000"/>
                    <a:lumOff val="5000"/>
                  </a:schemeClr>
                </a:solidFill>
                <a:latin typeface="Arial"/>
                <a:cs typeface="Arial"/>
              </a:rPr>
              <a:t>with </a:t>
            </a:r>
            <a:r>
              <a:rPr lang="en-US" b="1" dirty="0" smtClean="0">
                <a:solidFill>
                  <a:schemeClr val="tx1">
                    <a:lumMod val="95000"/>
                    <a:lumOff val="5000"/>
                  </a:schemeClr>
                </a:solidFill>
                <a:latin typeface="Arial"/>
                <a:cs typeface="Arial"/>
              </a:rPr>
              <a:t>a </a:t>
            </a:r>
            <a:r>
              <a:rPr lang="en-US" b="1" spc="-5" dirty="0" smtClean="0">
                <a:solidFill>
                  <a:schemeClr val="tx1">
                    <a:lumMod val="95000"/>
                    <a:lumOff val="5000"/>
                  </a:schemeClr>
                </a:solidFill>
                <a:latin typeface="Arial"/>
                <a:cs typeface="Arial"/>
              </a:rPr>
              <a:t>bright flame.  </a:t>
            </a:r>
            <a:r>
              <a:rPr lang="en-US" b="1" dirty="0" smtClean="0">
                <a:solidFill>
                  <a:schemeClr val="tx1">
                    <a:lumMod val="95000"/>
                    <a:lumOff val="5000"/>
                  </a:schemeClr>
                </a:solidFill>
                <a:latin typeface="Arial"/>
                <a:cs typeface="Arial"/>
              </a:rPr>
              <a:t>If </a:t>
            </a:r>
            <a:r>
              <a:rPr lang="en-US" b="1" spc="-5" dirty="0" smtClean="0">
                <a:solidFill>
                  <a:schemeClr val="tx1">
                    <a:lumMod val="95000"/>
                    <a:lumOff val="5000"/>
                  </a:schemeClr>
                </a:solidFill>
                <a:latin typeface="Arial"/>
                <a:cs typeface="Arial"/>
              </a:rPr>
              <a:t>iron </a:t>
            </a:r>
            <a:r>
              <a:rPr lang="en-US" b="1" dirty="0" smtClean="0">
                <a:solidFill>
                  <a:schemeClr val="tx1">
                    <a:lumMod val="95000"/>
                    <a:lumOff val="5000"/>
                  </a:schemeClr>
                </a:solidFill>
                <a:latin typeface="Arial"/>
                <a:cs typeface="Arial"/>
              </a:rPr>
              <a:t>is </a:t>
            </a:r>
            <a:r>
              <a:rPr lang="en-US" b="1" spc="-5" dirty="0" smtClean="0">
                <a:solidFill>
                  <a:schemeClr val="tx1">
                    <a:lumMod val="95000"/>
                    <a:lumOff val="5000"/>
                  </a:schemeClr>
                </a:solidFill>
                <a:latin typeface="Arial"/>
                <a:cs typeface="Arial"/>
              </a:rPr>
              <a:t>heated </a:t>
            </a:r>
            <a:r>
              <a:rPr lang="en-US" b="1" dirty="0" smtClean="0">
                <a:solidFill>
                  <a:schemeClr val="tx1">
                    <a:lumMod val="95000"/>
                    <a:lumOff val="5000"/>
                  </a:schemeClr>
                </a:solidFill>
                <a:latin typeface="Arial"/>
                <a:cs typeface="Arial"/>
              </a:rPr>
              <a:t>it glows </a:t>
            </a:r>
            <a:r>
              <a:rPr lang="en-US" b="1" spc="-5" dirty="0" smtClean="0">
                <a:solidFill>
                  <a:schemeClr val="tx1">
                    <a:lumMod val="95000"/>
                    <a:lumOff val="5000"/>
                  </a:schemeClr>
                </a:solidFill>
                <a:latin typeface="Arial"/>
                <a:cs typeface="Arial"/>
              </a:rPr>
              <a:t>brightly.</a:t>
            </a:r>
            <a:endParaRPr lang="en-US" dirty="0" smtClean="0">
              <a:solidFill>
                <a:schemeClr val="tx1">
                  <a:lumMod val="95000"/>
                  <a:lumOff val="5000"/>
                </a:schemeClr>
              </a:solidFill>
              <a:latin typeface="Arial"/>
              <a:cs typeface="Arial"/>
            </a:endParaRPr>
          </a:p>
          <a:p>
            <a:pPr marL="355600" marR="412750">
              <a:lnSpc>
                <a:spcPct val="100000"/>
              </a:lnSpc>
              <a:spcBef>
                <a:spcPts val="600"/>
              </a:spcBef>
            </a:pPr>
            <a:r>
              <a:rPr lang="en-US" b="1" dirty="0" smtClean="0">
                <a:solidFill>
                  <a:schemeClr val="tx1">
                    <a:lumMod val="95000"/>
                    <a:lumOff val="5000"/>
                  </a:schemeClr>
                </a:solidFill>
                <a:latin typeface="Arial"/>
                <a:cs typeface="Arial"/>
              </a:rPr>
              <a:t>If </a:t>
            </a:r>
            <a:r>
              <a:rPr lang="en-US" b="1" spc="-10" dirty="0" smtClean="0">
                <a:solidFill>
                  <a:schemeClr val="tx1">
                    <a:lumMod val="95000"/>
                    <a:lumOff val="5000"/>
                  </a:schemeClr>
                </a:solidFill>
                <a:latin typeface="Arial"/>
                <a:cs typeface="Arial"/>
              </a:rPr>
              <a:t>copper </a:t>
            </a:r>
            <a:r>
              <a:rPr lang="en-US" b="1" dirty="0" smtClean="0">
                <a:solidFill>
                  <a:schemeClr val="tx1">
                    <a:lumMod val="95000"/>
                    <a:lumOff val="5000"/>
                  </a:schemeClr>
                </a:solidFill>
                <a:latin typeface="Arial"/>
                <a:cs typeface="Arial"/>
              </a:rPr>
              <a:t>is </a:t>
            </a:r>
            <a:r>
              <a:rPr lang="en-US" b="1" spc="-5" dirty="0" smtClean="0">
                <a:solidFill>
                  <a:schemeClr val="tx1">
                    <a:lumMod val="95000"/>
                    <a:lumOff val="5000"/>
                  </a:schemeClr>
                </a:solidFill>
                <a:latin typeface="Arial"/>
                <a:cs typeface="Arial"/>
              </a:rPr>
              <a:t>heated </a:t>
            </a:r>
            <a:r>
              <a:rPr lang="en-US" b="1" dirty="0" smtClean="0">
                <a:solidFill>
                  <a:schemeClr val="tx1">
                    <a:lumMod val="95000"/>
                    <a:lumOff val="5000"/>
                  </a:schemeClr>
                </a:solidFill>
                <a:latin typeface="Arial"/>
                <a:cs typeface="Arial"/>
              </a:rPr>
              <a:t>it </a:t>
            </a:r>
            <a:r>
              <a:rPr lang="en-US" b="1" spc="-5" dirty="0" smtClean="0">
                <a:solidFill>
                  <a:schemeClr val="tx1">
                    <a:lumMod val="95000"/>
                    <a:lumOff val="5000"/>
                  </a:schemeClr>
                </a:solidFill>
                <a:latin typeface="Arial"/>
                <a:cs typeface="Arial"/>
              </a:rPr>
              <a:t>does not burn but forms </a:t>
            </a:r>
            <a:r>
              <a:rPr lang="en-US" b="1" dirty="0" smtClean="0">
                <a:solidFill>
                  <a:schemeClr val="tx1">
                    <a:lumMod val="95000"/>
                    <a:lumOff val="5000"/>
                  </a:schemeClr>
                </a:solidFill>
                <a:latin typeface="Arial"/>
                <a:cs typeface="Arial"/>
              </a:rPr>
              <a:t>a </a:t>
            </a:r>
            <a:r>
              <a:rPr lang="en-US" b="1" spc="-10" dirty="0" smtClean="0">
                <a:solidFill>
                  <a:schemeClr val="tx1">
                    <a:lumMod val="95000"/>
                    <a:lumOff val="5000"/>
                  </a:schemeClr>
                </a:solidFill>
                <a:latin typeface="Arial"/>
                <a:cs typeface="Arial"/>
              </a:rPr>
              <a:t>black  </a:t>
            </a:r>
            <a:r>
              <a:rPr lang="en-US" b="1" spc="-5" dirty="0" smtClean="0">
                <a:solidFill>
                  <a:schemeClr val="tx1">
                    <a:lumMod val="95000"/>
                    <a:lumOff val="5000"/>
                  </a:schemeClr>
                </a:solidFill>
                <a:latin typeface="Arial"/>
                <a:cs typeface="Arial"/>
              </a:rPr>
              <a:t>coating </a:t>
            </a:r>
            <a:r>
              <a:rPr lang="en-US" b="1" dirty="0" smtClean="0">
                <a:solidFill>
                  <a:schemeClr val="tx1">
                    <a:lumMod val="95000"/>
                    <a:lumOff val="5000"/>
                  </a:schemeClr>
                </a:solidFill>
                <a:latin typeface="Arial"/>
                <a:cs typeface="Arial"/>
              </a:rPr>
              <a:t>of </a:t>
            </a:r>
            <a:r>
              <a:rPr lang="en-US" b="1" spc="-5" dirty="0" smtClean="0">
                <a:solidFill>
                  <a:schemeClr val="tx1">
                    <a:lumMod val="95000"/>
                    <a:lumOff val="5000"/>
                  </a:schemeClr>
                </a:solidFill>
                <a:latin typeface="Arial"/>
                <a:cs typeface="Arial"/>
              </a:rPr>
              <a:t>copper</a:t>
            </a:r>
            <a:r>
              <a:rPr lang="en-US" b="1" spc="-10" dirty="0" smtClean="0">
                <a:solidFill>
                  <a:schemeClr val="tx1">
                    <a:lumMod val="95000"/>
                    <a:lumOff val="5000"/>
                  </a:schemeClr>
                </a:solidFill>
                <a:latin typeface="Arial"/>
                <a:cs typeface="Arial"/>
              </a:rPr>
              <a:t> </a:t>
            </a:r>
            <a:r>
              <a:rPr lang="en-US" b="1" spc="-5" dirty="0" smtClean="0">
                <a:solidFill>
                  <a:schemeClr val="tx1">
                    <a:lumMod val="95000"/>
                    <a:lumOff val="5000"/>
                  </a:schemeClr>
                </a:solidFill>
                <a:latin typeface="Arial"/>
                <a:cs typeface="Arial"/>
              </a:rPr>
              <a:t>oxide.</a:t>
            </a:r>
            <a:endParaRPr lang="en-US" dirty="0" smtClean="0">
              <a:solidFill>
                <a:schemeClr val="tx1">
                  <a:lumMod val="95000"/>
                  <a:lumOff val="5000"/>
                </a:schemeClr>
              </a:solidFill>
              <a:latin typeface="Arial"/>
              <a:cs typeface="Arial"/>
            </a:endParaRPr>
          </a:p>
          <a:p>
            <a:pPr marL="355600" marR="41275">
              <a:lnSpc>
                <a:spcPct val="100000"/>
              </a:lnSpc>
              <a:spcBef>
                <a:spcPts val="590"/>
              </a:spcBef>
            </a:pPr>
            <a:r>
              <a:rPr lang="en-US" b="1" spc="-5" dirty="0" smtClean="0">
                <a:solidFill>
                  <a:schemeClr val="tx1">
                    <a:lumMod val="95000"/>
                    <a:lumOff val="5000"/>
                  </a:schemeClr>
                </a:solidFill>
                <a:latin typeface="Arial"/>
                <a:cs typeface="Arial"/>
              </a:rPr>
              <a:t>Silver and gold does not </a:t>
            </a:r>
            <a:r>
              <a:rPr lang="en-US" b="1" spc="-10" dirty="0" smtClean="0">
                <a:solidFill>
                  <a:schemeClr val="tx1">
                    <a:lumMod val="95000"/>
                    <a:lumOff val="5000"/>
                  </a:schemeClr>
                </a:solidFill>
                <a:latin typeface="Arial"/>
                <a:cs typeface="Arial"/>
              </a:rPr>
              <a:t>react </a:t>
            </a:r>
            <a:r>
              <a:rPr lang="en-US" b="1" spc="5" dirty="0" smtClean="0">
                <a:solidFill>
                  <a:schemeClr val="tx1">
                    <a:lumMod val="95000"/>
                    <a:lumOff val="5000"/>
                  </a:schemeClr>
                </a:solidFill>
                <a:latin typeface="Arial"/>
                <a:cs typeface="Arial"/>
              </a:rPr>
              <a:t>with </a:t>
            </a:r>
            <a:r>
              <a:rPr lang="en-US" b="1" spc="-10" dirty="0" smtClean="0">
                <a:solidFill>
                  <a:schemeClr val="tx1">
                    <a:lumMod val="95000"/>
                    <a:lumOff val="5000"/>
                  </a:schemeClr>
                </a:solidFill>
                <a:latin typeface="Arial"/>
                <a:cs typeface="Arial"/>
              </a:rPr>
              <a:t>oxygen even </a:t>
            </a:r>
            <a:r>
              <a:rPr lang="en-US" b="1" spc="-5" dirty="0" smtClean="0">
                <a:solidFill>
                  <a:schemeClr val="tx1">
                    <a:lumMod val="95000"/>
                    <a:lumOff val="5000"/>
                  </a:schemeClr>
                </a:solidFill>
                <a:latin typeface="Arial"/>
                <a:cs typeface="Arial"/>
              </a:rPr>
              <a:t>at high  temperature.</a:t>
            </a:r>
            <a:endParaRPr lang="en-US" dirty="0" smtClean="0">
              <a:solidFill>
                <a:schemeClr val="tx1">
                  <a:lumMod val="95000"/>
                  <a:lumOff val="5000"/>
                </a:schemeClr>
              </a:solidFill>
              <a:latin typeface="Arial"/>
              <a:cs typeface="Arial"/>
            </a:endParaRPr>
          </a:p>
          <a:p>
            <a:pPr marL="355600" marR="5080">
              <a:lnSpc>
                <a:spcPct val="100000"/>
              </a:lnSpc>
              <a:spcBef>
                <a:spcPts val="600"/>
              </a:spcBef>
            </a:pPr>
            <a:r>
              <a:rPr lang="en-US" b="1" spc="-5" dirty="0" smtClean="0">
                <a:solidFill>
                  <a:schemeClr val="tx1">
                    <a:lumMod val="95000"/>
                    <a:lumOff val="5000"/>
                  </a:schemeClr>
                </a:solidFill>
                <a:latin typeface="Arial"/>
                <a:cs typeface="Arial"/>
              </a:rPr>
              <a:t>Some metals </a:t>
            </a:r>
            <a:r>
              <a:rPr lang="en-US" b="1" dirty="0" smtClean="0">
                <a:solidFill>
                  <a:schemeClr val="tx1">
                    <a:lumMod val="95000"/>
                    <a:lumOff val="5000"/>
                  </a:schemeClr>
                </a:solidFill>
                <a:latin typeface="Arial"/>
                <a:cs typeface="Arial"/>
              </a:rPr>
              <a:t>like </a:t>
            </a:r>
            <a:r>
              <a:rPr lang="en-US" b="1" spc="-5" dirty="0" smtClean="0">
                <a:solidFill>
                  <a:schemeClr val="tx1">
                    <a:lumMod val="95000"/>
                    <a:lumOff val="5000"/>
                  </a:schemeClr>
                </a:solidFill>
                <a:latin typeface="Arial"/>
                <a:cs typeface="Arial"/>
              </a:rPr>
              <a:t>magnesium, </a:t>
            </a:r>
            <a:r>
              <a:rPr lang="en-US" b="1" spc="-5" dirty="0" err="1" smtClean="0">
                <a:solidFill>
                  <a:schemeClr val="tx1">
                    <a:lumMod val="95000"/>
                    <a:lumOff val="5000"/>
                  </a:schemeClr>
                </a:solidFill>
                <a:latin typeface="Arial"/>
                <a:cs typeface="Arial"/>
              </a:rPr>
              <a:t>aluminium</a:t>
            </a:r>
            <a:r>
              <a:rPr lang="en-US" b="1" spc="-5" dirty="0" smtClean="0">
                <a:solidFill>
                  <a:schemeClr val="tx1">
                    <a:lumMod val="95000"/>
                    <a:lumOff val="5000"/>
                  </a:schemeClr>
                </a:solidFill>
                <a:latin typeface="Arial"/>
                <a:cs typeface="Arial"/>
              </a:rPr>
              <a:t>, zinc, lead etc.  forms </a:t>
            </a:r>
            <a:r>
              <a:rPr lang="en-US" b="1" dirty="0" smtClean="0">
                <a:solidFill>
                  <a:schemeClr val="tx1">
                    <a:lumMod val="95000"/>
                    <a:lumOff val="5000"/>
                  </a:schemeClr>
                </a:solidFill>
                <a:latin typeface="Arial"/>
                <a:cs typeface="Arial"/>
              </a:rPr>
              <a:t>an </a:t>
            </a:r>
            <a:r>
              <a:rPr lang="en-US" b="1" spc="-5" dirty="0" smtClean="0">
                <a:solidFill>
                  <a:schemeClr val="tx1">
                    <a:lumMod val="95000"/>
                    <a:lumOff val="5000"/>
                  </a:schemeClr>
                </a:solidFill>
                <a:latin typeface="Arial"/>
                <a:cs typeface="Arial"/>
              </a:rPr>
              <a:t>oxide </a:t>
            </a:r>
            <a:r>
              <a:rPr lang="en-US" b="1" spc="-10" dirty="0" smtClean="0">
                <a:solidFill>
                  <a:schemeClr val="tx1">
                    <a:lumMod val="95000"/>
                    <a:lumOff val="5000"/>
                  </a:schemeClr>
                </a:solidFill>
                <a:latin typeface="Arial"/>
                <a:cs typeface="Arial"/>
              </a:rPr>
              <a:t>layer </a:t>
            </a:r>
            <a:r>
              <a:rPr lang="en-US" b="1" spc="-5" dirty="0" smtClean="0">
                <a:solidFill>
                  <a:schemeClr val="tx1">
                    <a:lumMod val="95000"/>
                    <a:lumOff val="5000"/>
                  </a:schemeClr>
                </a:solidFill>
                <a:latin typeface="Arial"/>
                <a:cs typeface="Arial"/>
              </a:rPr>
              <a:t>over </a:t>
            </a:r>
            <a:r>
              <a:rPr lang="en-US" b="1" spc="5" dirty="0" smtClean="0">
                <a:solidFill>
                  <a:schemeClr val="tx1">
                    <a:lumMod val="95000"/>
                    <a:lumOff val="5000"/>
                  </a:schemeClr>
                </a:solidFill>
                <a:latin typeface="Arial"/>
                <a:cs typeface="Arial"/>
              </a:rPr>
              <a:t>it </a:t>
            </a:r>
            <a:r>
              <a:rPr lang="en-US" b="1" dirty="0" smtClean="0">
                <a:solidFill>
                  <a:schemeClr val="tx1">
                    <a:lumMod val="95000"/>
                    <a:lumOff val="5000"/>
                  </a:schemeClr>
                </a:solidFill>
                <a:latin typeface="Arial"/>
                <a:cs typeface="Arial"/>
              </a:rPr>
              <a:t>which </a:t>
            </a:r>
            <a:r>
              <a:rPr lang="en-US" b="1" spc="-5" dirty="0" smtClean="0">
                <a:solidFill>
                  <a:schemeClr val="tx1">
                    <a:lumMod val="95000"/>
                    <a:lumOff val="5000"/>
                  </a:schemeClr>
                </a:solidFill>
                <a:latin typeface="Arial"/>
                <a:cs typeface="Arial"/>
              </a:rPr>
              <a:t>prevents further  oxidation. </a:t>
            </a:r>
            <a:r>
              <a:rPr lang="en-US" b="1" spc="-10" dirty="0" smtClean="0">
                <a:solidFill>
                  <a:schemeClr val="tx1">
                    <a:lumMod val="95000"/>
                    <a:lumOff val="5000"/>
                  </a:schemeClr>
                </a:solidFill>
                <a:latin typeface="Arial"/>
                <a:cs typeface="Arial"/>
              </a:rPr>
              <a:t>They </a:t>
            </a:r>
            <a:r>
              <a:rPr lang="en-US" b="1" spc="-5" dirty="0" smtClean="0">
                <a:solidFill>
                  <a:schemeClr val="tx1">
                    <a:lumMod val="95000"/>
                    <a:lumOff val="5000"/>
                  </a:schemeClr>
                </a:solidFill>
                <a:latin typeface="Arial"/>
                <a:cs typeface="Arial"/>
              </a:rPr>
              <a:t>are called self protecting metals.</a:t>
            </a:r>
            <a:endParaRPr lang="en-US" dirty="0">
              <a:solidFill>
                <a:schemeClr val="tx1">
                  <a:lumMod val="95000"/>
                  <a:lumOff val="5000"/>
                </a:schemeClr>
              </a:solidFill>
              <a:latin typeface="Arial"/>
              <a:cs typeface="Arial"/>
            </a:endParaRPr>
          </a:p>
        </p:txBody>
      </p:sp>
      <p:sp>
        <p:nvSpPr>
          <p:cNvPr id="2" name="Title 1"/>
          <p:cNvSpPr>
            <a:spLocks noGrp="1"/>
          </p:cNvSpPr>
          <p:nvPr>
            <p:ph type="title"/>
          </p:nvPr>
        </p:nvSpPr>
        <p:spPr>
          <a:xfrm>
            <a:off x="457200" y="0"/>
            <a:ext cx="8229600" cy="1143000"/>
          </a:xfrm>
        </p:spPr>
        <p:txBody>
          <a:bodyPr>
            <a:noAutofit/>
          </a:bodyPr>
          <a:lstStyle/>
          <a:p>
            <a:r>
              <a:rPr lang="en-US" sz="2800" b="1" spc="-10" dirty="0" smtClean="0">
                <a:solidFill>
                  <a:srgbClr val="FF0000"/>
                </a:solidFill>
                <a:uFill>
                  <a:solidFill>
                    <a:srgbClr val="FF3300"/>
                  </a:solidFill>
                </a:uFill>
                <a:latin typeface="Arial"/>
                <a:cs typeface="Arial"/>
              </a:rPr>
              <a:t>The </a:t>
            </a:r>
            <a:r>
              <a:rPr lang="en-US" sz="2800" b="1" spc="-5" dirty="0" smtClean="0">
                <a:solidFill>
                  <a:srgbClr val="FF0000"/>
                </a:solidFill>
                <a:uFill>
                  <a:solidFill>
                    <a:srgbClr val="FF3300"/>
                  </a:solidFill>
                </a:uFill>
                <a:latin typeface="Arial"/>
                <a:cs typeface="Arial"/>
              </a:rPr>
              <a:t>reactivity of different metals </a:t>
            </a:r>
            <a:r>
              <a:rPr lang="en-US" sz="2800" b="1" spc="5" dirty="0" smtClean="0">
                <a:solidFill>
                  <a:srgbClr val="FF0000"/>
                </a:solidFill>
                <a:uFill>
                  <a:solidFill>
                    <a:srgbClr val="FF3300"/>
                  </a:solidFill>
                </a:uFill>
                <a:latin typeface="Arial"/>
                <a:cs typeface="Arial"/>
              </a:rPr>
              <a:t>with </a:t>
            </a:r>
            <a:r>
              <a:rPr lang="en-US" sz="2800" b="1" spc="-10" dirty="0" smtClean="0">
                <a:solidFill>
                  <a:srgbClr val="FF0000"/>
                </a:solidFill>
                <a:uFill>
                  <a:solidFill>
                    <a:srgbClr val="FF3300"/>
                  </a:solidFill>
                </a:uFill>
                <a:latin typeface="Arial"/>
                <a:cs typeface="Arial"/>
              </a:rPr>
              <a:t>oxygen </a:t>
            </a:r>
            <a:r>
              <a:rPr lang="en-US" sz="2800" b="1" dirty="0" smtClean="0">
                <a:solidFill>
                  <a:srgbClr val="FF0000"/>
                </a:solidFill>
                <a:uFill>
                  <a:solidFill>
                    <a:srgbClr val="FF3300"/>
                  </a:solidFill>
                </a:uFill>
                <a:latin typeface="Arial"/>
                <a:cs typeface="Arial"/>
              </a:rPr>
              <a:t>is </a:t>
            </a:r>
            <a:r>
              <a:rPr lang="en-US" sz="2800" b="1" spc="-5" dirty="0" smtClean="0">
                <a:solidFill>
                  <a:srgbClr val="FF0000"/>
                </a:solidFill>
                <a:uFill>
                  <a:solidFill>
                    <a:srgbClr val="FF3300"/>
                  </a:solidFill>
                </a:uFill>
                <a:latin typeface="Arial"/>
                <a:cs typeface="Arial"/>
              </a:rPr>
              <a:t>different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6869" y="388620"/>
            <a:ext cx="9032875" cy="6166485"/>
            <a:chOff x="86869" y="388620"/>
            <a:chExt cx="9032875" cy="6166485"/>
          </a:xfrm>
        </p:grpSpPr>
        <p:sp>
          <p:nvSpPr>
            <p:cNvPr id="3" name="object 3"/>
            <p:cNvSpPr/>
            <p:nvPr/>
          </p:nvSpPr>
          <p:spPr>
            <a:xfrm>
              <a:off x="204215" y="445008"/>
              <a:ext cx="8735568" cy="60030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6869" y="388620"/>
              <a:ext cx="9032748" cy="61661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1459" y="472440"/>
              <a:ext cx="8641080" cy="59085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1459" y="472440"/>
              <a:ext cx="8641080" cy="5908675"/>
            </a:xfrm>
            <a:custGeom>
              <a:avLst/>
              <a:gdLst/>
              <a:ahLst/>
              <a:cxnLst/>
              <a:rect l="l" t="t" r="r" b="b"/>
              <a:pathLst>
                <a:path w="8641080" h="5908675">
                  <a:moveTo>
                    <a:pt x="0" y="5908548"/>
                  </a:moveTo>
                  <a:lnTo>
                    <a:pt x="8641080" y="5908548"/>
                  </a:lnTo>
                  <a:lnTo>
                    <a:pt x="8641080" y="0"/>
                  </a:lnTo>
                  <a:lnTo>
                    <a:pt x="0" y="0"/>
                  </a:lnTo>
                  <a:lnTo>
                    <a:pt x="0" y="5908548"/>
                  </a:lnTo>
                  <a:close/>
                </a:path>
              </a:pathLst>
            </a:custGeom>
            <a:ln w="9144">
              <a:solidFill>
                <a:srgbClr val="7C5F9F"/>
              </a:solidFill>
            </a:ln>
          </p:spPr>
          <p:txBody>
            <a:bodyPr wrap="square" lIns="0" tIns="0" rIns="0" bIns="0" rtlCol="0"/>
            <a:lstStyle/>
            <a:p>
              <a:endParaRPr/>
            </a:p>
          </p:txBody>
        </p:sp>
      </p:grpSp>
      <p:sp>
        <p:nvSpPr>
          <p:cNvPr id="7" name="object 7"/>
          <p:cNvSpPr txBox="1"/>
          <p:nvPr/>
        </p:nvSpPr>
        <p:spPr>
          <a:xfrm>
            <a:off x="279400" y="304800"/>
            <a:ext cx="8578850" cy="5964301"/>
          </a:xfrm>
          <a:prstGeom prst="rect">
            <a:avLst/>
          </a:prstGeom>
        </p:spPr>
        <p:txBody>
          <a:bodyPr vert="horz" wrap="square" lIns="0" tIns="12065" rIns="0" bIns="0" rtlCol="0">
            <a:spAutoFit/>
          </a:bodyPr>
          <a:lstStyle/>
          <a:p>
            <a:pPr marL="63500">
              <a:lnSpc>
                <a:spcPct val="100000"/>
              </a:lnSpc>
              <a:spcBef>
                <a:spcPts val="95"/>
              </a:spcBef>
            </a:pPr>
            <a:r>
              <a:rPr sz="2800" b="1" spc="-10" dirty="0">
                <a:latin typeface="Carlito"/>
                <a:cs typeface="Carlito"/>
              </a:rPr>
              <a:t>Amphoteric</a:t>
            </a:r>
            <a:r>
              <a:rPr sz="2800" b="1" spc="30" dirty="0">
                <a:latin typeface="Carlito"/>
                <a:cs typeface="Carlito"/>
              </a:rPr>
              <a:t> </a:t>
            </a:r>
            <a:r>
              <a:rPr sz="2800" b="1" spc="-20" dirty="0">
                <a:latin typeface="Carlito"/>
                <a:cs typeface="Carlito"/>
              </a:rPr>
              <a:t>oxides</a:t>
            </a:r>
            <a:endParaRPr sz="2800">
              <a:latin typeface="Carlito"/>
              <a:cs typeface="Carlito"/>
            </a:endParaRPr>
          </a:p>
          <a:p>
            <a:pPr>
              <a:lnSpc>
                <a:spcPct val="100000"/>
              </a:lnSpc>
              <a:spcBef>
                <a:spcPts val="35"/>
              </a:spcBef>
            </a:pPr>
            <a:endParaRPr sz="2300">
              <a:latin typeface="Carlito"/>
              <a:cs typeface="Carlito"/>
            </a:endParaRPr>
          </a:p>
          <a:p>
            <a:pPr marL="1454785" marR="1446530" algn="ctr">
              <a:lnSpc>
                <a:spcPct val="150000"/>
              </a:lnSpc>
              <a:spcBef>
                <a:spcPts val="5"/>
              </a:spcBef>
            </a:pPr>
            <a:r>
              <a:rPr sz="2800" spc="-15" dirty="0">
                <a:latin typeface="Carlito"/>
                <a:cs typeface="Carlito"/>
              </a:rPr>
              <a:t>Metal </a:t>
            </a:r>
            <a:r>
              <a:rPr sz="2800" spc="-20" dirty="0">
                <a:latin typeface="Carlito"/>
                <a:cs typeface="Carlito"/>
              </a:rPr>
              <a:t>oxides are </a:t>
            </a:r>
            <a:r>
              <a:rPr sz="2800" spc="-10" dirty="0">
                <a:latin typeface="Carlito"/>
                <a:cs typeface="Carlito"/>
              </a:rPr>
              <a:t>usually basic </a:t>
            </a:r>
            <a:r>
              <a:rPr sz="2800" spc="-5" dirty="0">
                <a:latin typeface="Carlito"/>
                <a:cs typeface="Carlito"/>
              </a:rPr>
              <a:t>in </a:t>
            </a:r>
            <a:r>
              <a:rPr sz="2800" spc="-15" dirty="0">
                <a:latin typeface="Carlito"/>
                <a:cs typeface="Carlito"/>
              </a:rPr>
              <a:t>nature  </a:t>
            </a:r>
            <a:r>
              <a:rPr sz="2800" spc="-10" dirty="0">
                <a:latin typeface="Carlito"/>
                <a:cs typeface="Carlito"/>
              </a:rPr>
              <a:t>but</a:t>
            </a:r>
            <a:endParaRPr sz="2800">
              <a:latin typeface="Carlito"/>
              <a:cs typeface="Carlito"/>
            </a:endParaRPr>
          </a:p>
          <a:p>
            <a:pPr marL="80010" marR="68580" algn="ctr">
              <a:lnSpc>
                <a:spcPct val="150000"/>
              </a:lnSpc>
            </a:pPr>
            <a:r>
              <a:rPr sz="2800" u="heavy" spc="-10" dirty="0">
                <a:uFill>
                  <a:solidFill>
                    <a:srgbClr val="000000"/>
                  </a:solidFill>
                </a:uFill>
                <a:latin typeface="Carlito"/>
                <a:cs typeface="Carlito"/>
              </a:rPr>
              <a:t>some </a:t>
            </a:r>
            <a:r>
              <a:rPr sz="2800" u="heavy" spc="-15" dirty="0">
                <a:uFill>
                  <a:solidFill>
                    <a:srgbClr val="000000"/>
                  </a:solidFill>
                </a:uFill>
                <a:latin typeface="Carlito"/>
                <a:cs typeface="Carlito"/>
              </a:rPr>
              <a:t>metal </a:t>
            </a:r>
            <a:r>
              <a:rPr sz="2800" u="heavy" spc="-20" dirty="0">
                <a:uFill>
                  <a:solidFill>
                    <a:srgbClr val="000000"/>
                  </a:solidFill>
                </a:uFill>
                <a:latin typeface="Carlito"/>
                <a:cs typeface="Carlito"/>
              </a:rPr>
              <a:t>oxides</a:t>
            </a:r>
            <a:r>
              <a:rPr sz="2800" spc="-20" dirty="0">
                <a:latin typeface="Carlito"/>
                <a:cs typeface="Carlito"/>
              </a:rPr>
              <a:t> </a:t>
            </a:r>
            <a:r>
              <a:rPr sz="2800" spc="-10" dirty="0">
                <a:latin typeface="Carlito"/>
                <a:cs typeface="Carlito"/>
              </a:rPr>
              <a:t>such </a:t>
            </a:r>
            <a:r>
              <a:rPr sz="2800" spc="-5" dirty="0">
                <a:latin typeface="Carlito"/>
                <a:cs typeface="Carlito"/>
              </a:rPr>
              <a:t>as </a:t>
            </a:r>
            <a:r>
              <a:rPr sz="2800" spc="-10" dirty="0">
                <a:latin typeface="Carlito"/>
                <a:cs typeface="Carlito"/>
              </a:rPr>
              <a:t>aluminium </a:t>
            </a:r>
            <a:r>
              <a:rPr sz="2800" spc="-20" dirty="0">
                <a:latin typeface="Carlito"/>
                <a:cs typeface="Carlito"/>
              </a:rPr>
              <a:t>oxide </a:t>
            </a:r>
            <a:r>
              <a:rPr sz="2800" dirty="0">
                <a:latin typeface="Carlito"/>
                <a:cs typeface="Carlito"/>
              </a:rPr>
              <a:t>Al</a:t>
            </a:r>
            <a:r>
              <a:rPr sz="2775" baseline="-21021" dirty="0">
                <a:latin typeface="Carlito"/>
                <a:cs typeface="Carlito"/>
              </a:rPr>
              <a:t>2</a:t>
            </a:r>
            <a:r>
              <a:rPr sz="2800" dirty="0">
                <a:latin typeface="Carlito"/>
                <a:cs typeface="Carlito"/>
              </a:rPr>
              <a:t>O</a:t>
            </a:r>
            <a:r>
              <a:rPr sz="2775" baseline="-21021" dirty="0">
                <a:latin typeface="Carlito"/>
                <a:cs typeface="Carlito"/>
              </a:rPr>
              <a:t>3 </a:t>
            </a:r>
            <a:r>
              <a:rPr sz="2800" spc="-5" dirty="0">
                <a:latin typeface="Carlito"/>
                <a:cs typeface="Carlito"/>
              </a:rPr>
              <a:t>and </a:t>
            </a:r>
            <a:r>
              <a:rPr sz="2800" spc="-10" dirty="0">
                <a:latin typeface="Carlito"/>
                <a:cs typeface="Carlito"/>
              </a:rPr>
              <a:t>zinc  </a:t>
            </a:r>
            <a:r>
              <a:rPr sz="2800" spc="-20" dirty="0">
                <a:latin typeface="Carlito"/>
                <a:cs typeface="Carlito"/>
              </a:rPr>
              <a:t>oxide </a:t>
            </a:r>
            <a:r>
              <a:rPr sz="2800" spc="-10" dirty="0">
                <a:latin typeface="Carlito"/>
                <a:cs typeface="Carlito"/>
              </a:rPr>
              <a:t>ZnO </a:t>
            </a:r>
            <a:r>
              <a:rPr sz="2800" u="heavy" spc="-10" dirty="0">
                <a:uFill>
                  <a:solidFill>
                    <a:srgbClr val="000000"/>
                  </a:solidFill>
                </a:uFill>
                <a:latin typeface="Carlito"/>
                <a:cs typeface="Carlito"/>
              </a:rPr>
              <a:t>react both </a:t>
            </a:r>
            <a:r>
              <a:rPr sz="2800" u="heavy" spc="-5" dirty="0">
                <a:uFill>
                  <a:solidFill>
                    <a:srgbClr val="000000"/>
                  </a:solidFill>
                </a:uFill>
                <a:latin typeface="Carlito"/>
                <a:cs typeface="Carlito"/>
              </a:rPr>
              <a:t>with acids as </a:t>
            </a:r>
            <a:r>
              <a:rPr sz="2800" u="heavy" spc="-10" dirty="0">
                <a:uFill>
                  <a:solidFill>
                    <a:srgbClr val="000000"/>
                  </a:solidFill>
                </a:uFill>
                <a:latin typeface="Carlito"/>
                <a:cs typeface="Carlito"/>
              </a:rPr>
              <a:t>well </a:t>
            </a:r>
            <a:r>
              <a:rPr sz="2800" u="heavy" spc="-5" dirty="0">
                <a:uFill>
                  <a:solidFill>
                    <a:srgbClr val="000000"/>
                  </a:solidFill>
                </a:uFill>
                <a:latin typeface="Carlito"/>
                <a:cs typeface="Carlito"/>
              </a:rPr>
              <a:t>as </a:t>
            </a:r>
            <a:r>
              <a:rPr sz="2800" u="heavy" spc="-10" dirty="0">
                <a:uFill>
                  <a:solidFill>
                    <a:srgbClr val="000000"/>
                  </a:solidFill>
                </a:uFill>
                <a:latin typeface="Carlito"/>
                <a:cs typeface="Carlito"/>
              </a:rPr>
              <a:t>bases </a:t>
            </a:r>
            <a:r>
              <a:rPr sz="2800" u="heavy" spc="-20" dirty="0">
                <a:uFill>
                  <a:solidFill>
                    <a:srgbClr val="000000"/>
                  </a:solidFill>
                </a:uFill>
                <a:latin typeface="Carlito"/>
                <a:cs typeface="Carlito"/>
              </a:rPr>
              <a:t>to </a:t>
            </a:r>
            <a:r>
              <a:rPr sz="2800" spc="-20" dirty="0">
                <a:latin typeface="Carlito"/>
                <a:cs typeface="Carlito"/>
              </a:rPr>
              <a:t> </a:t>
            </a:r>
            <a:r>
              <a:rPr sz="2800" u="heavy" spc="-15" dirty="0">
                <a:uFill>
                  <a:solidFill>
                    <a:srgbClr val="000000"/>
                  </a:solidFill>
                </a:uFill>
                <a:latin typeface="Carlito"/>
                <a:cs typeface="Carlito"/>
              </a:rPr>
              <a:t>produce </a:t>
            </a:r>
            <a:r>
              <a:rPr sz="2800" u="heavy" spc="-5" dirty="0">
                <a:uFill>
                  <a:solidFill>
                    <a:srgbClr val="000000"/>
                  </a:solidFill>
                </a:uFill>
                <a:latin typeface="Carlito"/>
                <a:cs typeface="Carlito"/>
              </a:rPr>
              <a:t>salt and</a:t>
            </a:r>
            <a:r>
              <a:rPr sz="2800" u="heavy" spc="50" dirty="0">
                <a:uFill>
                  <a:solidFill>
                    <a:srgbClr val="000000"/>
                  </a:solidFill>
                </a:uFill>
                <a:latin typeface="Carlito"/>
                <a:cs typeface="Carlito"/>
              </a:rPr>
              <a:t> </a:t>
            </a:r>
            <a:r>
              <a:rPr sz="2800" u="heavy" spc="-20" dirty="0">
                <a:uFill>
                  <a:solidFill>
                    <a:srgbClr val="000000"/>
                  </a:solidFill>
                </a:uFill>
                <a:latin typeface="Carlito"/>
                <a:cs typeface="Carlito"/>
              </a:rPr>
              <a:t>water</a:t>
            </a:r>
            <a:endParaRPr sz="2800">
              <a:latin typeface="Carlito"/>
              <a:cs typeface="Carlito"/>
            </a:endParaRPr>
          </a:p>
          <a:p>
            <a:pPr>
              <a:lnSpc>
                <a:spcPct val="100000"/>
              </a:lnSpc>
              <a:spcBef>
                <a:spcPts val="35"/>
              </a:spcBef>
            </a:pPr>
            <a:endParaRPr sz="3150">
              <a:latin typeface="Carlito"/>
              <a:cs typeface="Carlito"/>
            </a:endParaRPr>
          </a:p>
          <a:p>
            <a:pPr marL="63500">
              <a:lnSpc>
                <a:spcPct val="100000"/>
              </a:lnSpc>
            </a:pPr>
            <a:r>
              <a:rPr sz="2800" spc="-5" dirty="0">
                <a:latin typeface="Carlito"/>
                <a:cs typeface="Carlito"/>
              </a:rPr>
              <a:t>Al</a:t>
            </a:r>
            <a:r>
              <a:rPr sz="2775" spc="-7" baseline="-21021" dirty="0">
                <a:latin typeface="Carlito"/>
                <a:cs typeface="Carlito"/>
              </a:rPr>
              <a:t>2</a:t>
            </a:r>
            <a:r>
              <a:rPr sz="2800" spc="-5" dirty="0">
                <a:latin typeface="Carlito"/>
                <a:cs typeface="Carlito"/>
              </a:rPr>
              <a:t>O</a:t>
            </a:r>
            <a:r>
              <a:rPr sz="2775" spc="-7" baseline="-21021" dirty="0">
                <a:latin typeface="Carlito"/>
                <a:cs typeface="Carlito"/>
              </a:rPr>
              <a:t>3 </a:t>
            </a:r>
            <a:r>
              <a:rPr sz="2800" spc="-245" dirty="0">
                <a:latin typeface="Arial"/>
                <a:cs typeface="Arial"/>
              </a:rPr>
              <a:t>+ </a:t>
            </a:r>
            <a:r>
              <a:rPr sz="2800" spc="-235" dirty="0">
                <a:latin typeface="Arial"/>
                <a:cs typeface="Arial"/>
              </a:rPr>
              <a:t>6HCl </a:t>
            </a:r>
            <a:r>
              <a:rPr sz="2800" spc="-270" dirty="0">
                <a:latin typeface="Arial"/>
                <a:cs typeface="Arial"/>
              </a:rPr>
              <a:t>→ </a:t>
            </a:r>
            <a:r>
              <a:rPr sz="2800" spc="-150" dirty="0">
                <a:latin typeface="Arial"/>
                <a:cs typeface="Arial"/>
              </a:rPr>
              <a:t>2AlCl</a:t>
            </a:r>
            <a:r>
              <a:rPr sz="2775" spc="-225" baseline="-21021" dirty="0">
                <a:latin typeface="Carlito"/>
                <a:cs typeface="Carlito"/>
              </a:rPr>
              <a:t>3 </a:t>
            </a:r>
            <a:r>
              <a:rPr sz="2800" spc="-5" dirty="0">
                <a:latin typeface="Carlito"/>
                <a:cs typeface="Carlito"/>
              </a:rPr>
              <a:t>+</a:t>
            </a:r>
            <a:r>
              <a:rPr sz="2800" spc="5" dirty="0">
                <a:latin typeface="Carlito"/>
                <a:cs typeface="Carlito"/>
              </a:rPr>
              <a:t> </a:t>
            </a:r>
            <a:r>
              <a:rPr sz="2800" spc="-5" dirty="0">
                <a:latin typeface="Carlito"/>
                <a:cs typeface="Carlito"/>
              </a:rPr>
              <a:t>3H</a:t>
            </a:r>
            <a:r>
              <a:rPr sz="2775" spc="-7" baseline="-21021" dirty="0">
                <a:latin typeface="Carlito"/>
                <a:cs typeface="Carlito"/>
              </a:rPr>
              <a:t>2</a:t>
            </a:r>
            <a:r>
              <a:rPr sz="2800" spc="-5" dirty="0">
                <a:latin typeface="Carlito"/>
                <a:cs typeface="Carlito"/>
              </a:rPr>
              <a:t>O</a:t>
            </a:r>
            <a:endParaRPr sz="2800">
              <a:latin typeface="Carlito"/>
              <a:cs typeface="Carlito"/>
            </a:endParaRPr>
          </a:p>
          <a:p>
            <a:pPr>
              <a:lnSpc>
                <a:spcPct val="100000"/>
              </a:lnSpc>
              <a:spcBef>
                <a:spcPts val="5"/>
              </a:spcBef>
            </a:pPr>
            <a:endParaRPr sz="2750">
              <a:latin typeface="Carlito"/>
              <a:cs typeface="Carlito"/>
            </a:endParaRPr>
          </a:p>
          <a:p>
            <a:pPr marL="63500">
              <a:lnSpc>
                <a:spcPct val="100000"/>
              </a:lnSpc>
            </a:pPr>
            <a:r>
              <a:rPr sz="2800" spc="-5" dirty="0">
                <a:latin typeface="Carlito"/>
                <a:cs typeface="Carlito"/>
              </a:rPr>
              <a:t>Al</a:t>
            </a:r>
            <a:r>
              <a:rPr sz="2775" spc="-7" baseline="-21021" dirty="0">
                <a:latin typeface="Carlito"/>
                <a:cs typeface="Carlito"/>
              </a:rPr>
              <a:t>2</a:t>
            </a:r>
            <a:r>
              <a:rPr sz="2800" spc="-5" dirty="0">
                <a:latin typeface="Carlito"/>
                <a:cs typeface="Carlito"/>
              </a:rPr>
              <a:t>O</a:t>
            </a:r>
            <a:r>
              <a:rPr sz="2775" spc="-7" baseline="-21021" dirty="0">
                <a:latin typeface="Carlito"/>
                <a:cs typeface="Carlito"/>
              </a:rPr>
              <a:t>3 </a:t>
            </a:r>
            <a:r>
              <a:rPr sz="2800" spc="-245" dirty="0">
                <a:latin typeface="Arial"/>
                <a:cs typeface="Arial"/>
              </a:rPr>
              <a:t>+ </a:t>
            </a:r>
            <a:r>
              <a:rPr sz="2800" spc="-240" dirty="0">
                <a:latin typeface="Arial"/>
                <a:cs typeface="Arial"/>
              </a:rPr>
              <a:t>2NaOH </a:t>
            </a:r>
            <a:r>
              <a:rPr sz="2800" spc="-270" dirty="0">
                <a:latin typeface="Arial"/>
                <a:cs typeface="Arial"/>
              </a:rPr>
              <a:t>→ </a:t>
            </a:r>
            <a:r>
              <a:rPr sz="2800" spc="-165" dirty="0">
                <a:latin typeface="Arial"/>
                <a:cs typeface="Arial"/>
              </a:rPr>
              <a:t>2NaAlO</a:t>
            </a:r>
            <a:r>
              <a:rPr sz="2775" spc="-247" baseline="-21021" dirty="0">
                <a:latin typeface="Carlito"/>
                <a:cs typeface="Carlito"/>
              </a:rPr>
              <a:t>2 </a:t>
            </a:r>
            <a:r>
              <a:rPr sz="2800" spc="-10" dirty="0">
                <a:latin typeface="Carlito"/>
                <a:cs typeface="Carlito"/>
              </a:rPr>
              <a:t>(sodium aluminate) </a:t>
            </a:r>
            <a:r>
              <a:rPr sz="2800" spc="-5" dirty="0">
                <a:latin typeface="Carlito"/>
                <a:cs typeface="Carlito"/>
              </a:rPr>
              <a:t>+</a:t>
            </a:r>
            <a:r>
              <a:rPr sz="2800" spc="155" dirty="0">
                <a:latin typeface="Carlito"/>
                <a:cs typeface="Carlito"/>
              </a:rPr>
              <a:t> </a:t>
            </a:r>
            <a:r>
              <a:rPr sz="2800" spc="-5" dirty="0">
                <a:latin typeface="Carlito"/>
                <a:cs typeface="Carlito"/>
              </a:rPr>
              <a:t>H</a:t>
            </a:r>
            <a:r>
              <a:rPr sz="2775" spc="-7" baseline="-21021" dirty="0">
                <a:latin typeface="Carlito"/>
                <a:cs typeface="Carlito"/>
              </a:rPr>
              <a:t>2</a:t>
            </a:r>
            <a:r>
              <a:rPr sz="2800" spc="-5" dirty="0">
                <a:latin typeface="Carlito"/>
                <a:cs typeface="Carlito"/>
              </a:rPr>
              <a:t>0</a:t>
            </a:r>
            <a:endParaRPr sz="2800">
              <a:latin typeface="Carlito"/>
              <a:cs typeface="Carli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04801"/>
            <a:ext cx="8610600" cy="6096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8" y="119379"/>
            <a:ext cx="6017261" cy="1274708"/>
          </a:xfrm>
          <a:prstGeom prst="rect">
            <a:avLst/>
          </a:prstGeom>
        </p:spPr>
        <p:txBody>
          <a:bodyPr vert="horz" wrap="square" lIns="0" tIns="12700" rIns="0" bIns="0" rtlCol="0">
            <a:spAutoFit/>
          </a:bodyPr>
          <a:lstStyle/>
          <a:p>
            <a:pPr marL="12700">
              <a:lnSpc>
                <a:spcPct val="100000"/>
              </a:lnSpc>
              <a:spcBef>
                <a:spcPts val="100"/>
              </a:spcBef>
            </a:pPr>
            <a:r>
              <a:rPr u="none" dirty="0">
                <a:solidFill>
                  <a:srgbClr val="C00000"/>
                </a:solidFill>
                <a:latin typeface="Arial"/>
                <a:cs typeface="Arial"/>
              </a:rPr>
              <a:t>ii) </a:t>
            </a:r>
            <a:r>
              <a:rPr spc="-5" dirty="0">
                <a:solidFill>
                  <a:srgbClr val="C00000"/>
                </a:solidFill>
                <a:latin typeface="Arial"/>
                <a:cs typeface="Arial"/>
              </a:rPr>
              <a:t>Reaction </a:t>
            </a:r>
            <a:r>
              <a:rPr dirty="0">
                <a:solidFill>
                  <a:srgbClr val="C00000"/>
                </a:solidFill>
                <a:latin typeface="Arial"/>
                <a:cs typeface="Arial"/>
              </a:rPr>
              <a:t>with </a:t>
            </a:r>
            <a:r>
              <a:rPr spc="-5">
                <a:solidFill>
                  <a:srgbClr val="C00000"/>
                </a:solidFill>
                <a:latin typeface="Arial"/>
                <a:cs typeface="Arial"/>
              </a:rPr>
              <a:t>water</a:t>
            </a:r>
            <a:r>
              <a:rPr spc="-75">
                <a:solidFill>
                  <a:srgbClr val="C00000"/>
                </a:solidFill>
                <a:latin typeface="Arial"/>
                <a:cs typeface="Arial"/>
              </a:rPr>
              <a:t> </a:t>
            </a:r>
            <a:r>
              <a:rPr smtClean="0">
                <a:solidFill>
                  <a:srgbClr val="C00000"/>
                </a:solidFill>
                <a:latin typeface="Arial"/>
                <a:cs typeface="Arial"/>
              </a:rPr>
              <a:t>:-</a:t>
            </a:r>
            <a:r>
              <a:rPr lang="en-US" dirty="0" smtClean="0">
                <a:latin typeface="Arial"/>
                <a:cs typeface="Arial"/>
              </a:rPr>
              <a:t/>
            </a:r>
            <a:br>
              <a:rPr lang="en-US" dirty="0" smtClean="0">
                <a:latin typeface="Arial"/>
                <a:cs typeface="Arial"/>
              </a:rPr>
            </a:br>
            <a:endParaRPr dirty="0">
              <a:latin typeface="Arial"/>
              <a:cs typeface="Arial"/>
            </a:endParaRPr>
          </a:p>
        </p:txBody>
      </p:sp>
      <p:sp>
        <p:nvSpPr>
          <p:cNvPr id="3" name="object 3"/>
          <p:cNvSpPr txBox="1"/>
          <p:nvPr/>
        </p:nvSpPr>
        <p:spPr>
          <a:xfrm>
            <a:off x="218440" y="1447800"/>
            <a:ext cx="8690610" cy="1193212"/>
          </a:xfrm>
          <a:prstGeom prst="rect">
            <a:avLst/>
          </a:prstGeom>
        </p:spPr>
        <p:txBody>
          <a:bodyPr vert="horz" wrap="square" lIns="0" tIns="10160" rIns="0" bIns="0" rtlCol="0">
            <a:spAutoFit/>
          </a:bodyPr>
          <a:lstStyle/>
          <a:p>
            <a:pPr marL="25400" marR="17780" indent="281940">
              <a:lnSpc>
                <a:spcPct val="100800"/>
              </a:lnSpc>
              <a:spcBef>
                <a:spcPts val="80"/>
              </a:spcBef>
            </a:pPr>
            <a:r>
              <a:rPr sz="2800" b="1" dirty="0">
                <a:latin typeface="Arial" pitchFamily="34" charset="0"/>
                <a:cs typeface="Arial" pitchFamily="34" charset="0"/>
              </a:rPr>
              <a:t>Metals </a:t>
            </a:r>
            <a:r>
              <a:rPr sz="2800" b="1" spc="-5" dirty="0">
                <a:latin typeface="Arial" pitchFamily="34" charset="0"/>
                <a:cs typeface="Arial" pitchFamily="34" charset="0"/>
              </a:rPr>
              <a:t>react </a:t>
            </a:r>
            <a:r>
              <a:rPr sz="2800" b="1" spc="10" dirty="0">
                <a:latin typeface="Arial" pitchFamily="34" charset="0"/>
                <a:cs typeface="Arial" pitchFamily="34" charset="0"/>
              </a:rPr>
              <a:t>with water </a:t>
            </a:r>
            <a:r>
              <a:rPr sz="2800" b="1" dirty="0">
                <a:latin typeface="Arial" pitchFamily="34" charset="0"/>
                <a:cs typeface="Arial" pitchFamily="34" charset="0"/>
              </a:rPr>
              <a:t>to form </a:t>
            </a:r>
            <a:r>
              <a:rPr sz="2800" b="1" spc="-5" dirty="0">
                <a:latin typeface="Arial" pitchFamily="34" charset="0"/>
                <a:cs typeface="Arial" pitchFamily="34" charset="0"/>
              </a:rPr>
              <a:t>metal oxides or </a:t>
            </a:r>
            <a:r>
              <a:rPr sz="2800" b="1" dirty="0">
                <a:latin typeface="Arial" pitchFamily="34" charset="0"/>
                <a:cs typeface="Arial" pitchFamily="34" charset="0"/>
              </a:rPr>
              <a:t>metal </a:t>
            </a:r>
            <a:r>
              <a:rPr sz="2800" b="1" spc="-10">
                <a:latin typeface="Arial" pitchFamily="34" charset="0"/>
                <a:cs typeface="Arial" pitchFamily="34" charset="0"/>
              </a:rPr>
              <a:t>hydroxides </a:t>
            </a:r>
            <a:r>
              <a:rPr sz="2800" b="1" smtClean="0">
                <a:latin typeface="Arial" pitchFamily="34" charset="0"/>
                <a:cs typeface="Arial" pitchFamily="34" charset="0"/>
              </a:rPr>
              <a:t>and  </a:t>
            </a:r>
            <a:r>
              <a:rPr sz="2800" b="1" spc="-5" smtClean="0">
                <a:latin typeface="Arial" pitchFamily="34" charset="0"/>
                <a:cs typeface="Arial" pitchFamily="34" charset="0"/>
              </a:rPr>
              <a:t>hydrogen</a:t>
            </a:r>
            <a:r>
              <a:rPr sz="2800" b="1" spc="-5" dirty="0">
                <a:latin typeface="Arial" pitchFamily="34" charset="0"/>
                <a:cs typeface="Arial" pitchFamily="34" charset="0"/>
              </a:rPr>
              <a:t>.</a:t>
            </a:r>
            <a:endParaRPr sz="2800">
              <a:latin typeface="Arial" pitchFamily="34" charset="0"/>
              <a:cs typeface="Arial" pitchFamily="34" charset="0"/>
            </a:endParaRPr>
          </a:p>
          <a:p>
            <a:pPr marL="375285">
              <a:lnSpc>
                <a:spcPts val="2350"/>
              </a:lnSpc>
              <a:tabLst>
                <a:tab pos="982980" algn="l"/>
                <a:tab pos="1271905" algn="l"/>
                <a:tab pos="3420745" algn="l"/>
                <a:tab pos="4410075" algn="l"/>
                <a:tab pos="4699000" algn="l"/>
              </a:tabLst>
            </a:pPr>
            <a:r>
              <a:rPr sz="2800" b="1" dirty="0">
                <a:latin typeface="Arial" pitchFamily="34" charset="0"/>
                <a:cs typeface="Arial" pitchFamily="34" charset="0"/>
              </a:rPr>
              <a:t>2Na</a:t>
            </a:r>
            <a:r>
              <a:rPr sz="2800" b="1">
                <a:latin typeface="Arial" pitchFamily="34" charset="0"/>
                <a:cs typeface="Arial" pitchFamily="34" charset="0"/>
              </a:rPr>
              <a:t>	</a:t>
            </a:r>
            <a:r>
              <a:rPr sz="2800" b="1" smtClean="0">
                <a:latin typeface="Arial" pitchFamily="34" charset="0"/>
                <a:cs typeface="Arial" pitchFamily="34" charset="0"/>
              </a:rPr>
              <a:t>+2H</a:t>
            </a:r>
            <a:r>
              <a:rPr sz="2000" b="1" baseline="-24154" smtClean="0">
                <a:latin typeface="Arial" pitchFamily="34" charset="0"/>
                <a:cs typeface="Arial" pitchFamily="34" charset="0"/>
              </a:rPr>
              <a:t>2</a:t>
            </a:r>
            <a:r>
              <a:rPr sz="2800" b="1" smtClean="0">
                <a:latin typeface="Arial" pitchFamily="34" charset="0"/>
                <a:cs typeface="Arial" pitchFamily="34" charset="0"/>
              </a:rPr>
              <a:t>O	</a:t>
            </a:r>
            <a:r>
              <a:rPr lang="en-US" sz="2800" b="1" dirty="0" smtClean="0">
                <a:latin typeface="Arial" pitchFamily="34" charset="0"/>
                <a:cs typeface="Arial" pitchFamily="34" charset="0"/>
              </a:rPr>
              <a:t>   </a:t>
            </a:r>
            <a:r>
              <a:rPr sz="2800" b="1" smtClean="0">
                <a:latin typeface="Arial" pitchFamily="34" charset="0"/>
                <a:cs typeface="Arial" pitchFamily="34" charset="0"/>
              </a:rPr>
              <a:t>2NaOH</a:t>
            </a:r>
            <a:r>
              <a:rPr sz="2800" b="1" dirty="0">
                <a:latin typeface="Arial" pitchFamily="34" charset="0"/>
                <a:cs typeface="Arial" pitchFamily="34" charset="0"/>
              </a:rPr>
              <a:t>	+	</a:t>
            </a:r>
            <a:r>
              <a:rPr sz="2800" b="1" spc="15" dirty="0">
                <a:latin typeface="Arial" pitchFamily="34" charset="0"/>
                <a:cs typeface="Arial" pitchFamily="34" charset="0"/>
              </a:rPr>
              <a:t>H</a:t>
            </a:r>
            <a:r>
              <a:rPr sz="2000" b="1" spc="22" baseline="-24154" dirty="0">
                <a:latin typeface="Arial" pitchFamily="34" charset="0"/>
                <a:cs typeface="Arial" pitchFamily="34" charset="0"/>
              </a:rPr>
              <a:t>2</a:t>
            </a:r>
            <a:endParaRPr sz="2000" baseline="-24154">
              <a:latin typeface="Arial" pitchFamily="34" charset="0"/>
              <a:cs typeface="Arial" pitchFamily="34" charset="0"/>
            </a:endParaRPr>
          </a:p>
        </p:txBody>
      </p:sp>
      <p:sp>
        <p:nvSpPr>
          <p:cNvPr id="4" name="object 4"/>
          <p:cNvSpPr txBox="1"/>
          <p:nvPr/>
        </p:nvSpPr>
        <p:spPr>
          <a:xfrm>
            <a:off x="509271" y="2895600"/>
            <a:ext cx="1624329" cy="674480"/>
          </a:xfrm>
          <a:prstGeom prst="rect">
            <a:avLst/>
          </a:prstGeom>
        </p:spPr>
        <p:txBody>
          <a:bodyPr vert="horz" wrap="square" lIns="0" tIns="12700" rIns="0" bIns="0" rtlCol="0">
            <a:spAutoFit/>
          </a:bodyPr>
          <a:lstStyle/>
          <a:p>
            <a:pPr marL="38100" marR="30480">
              <a:lnSpc>
                <a:spcPct val="111700"/>
              </a:lnSpc>
              <a:spcBef>
                <a:spcPts val="100"/>
              </a:spcBef>
              <a:tabLst>
                <a:tab pos="503555" algn="l"/>
                <a:tab pos="792480" algn="l"/>
              </a:tabLst>
            </a:pPr>
            <a:r>
              <a:rPr sz="2000" b="1" spc="5" dirty="0">
                <a:latin typeface="Arial"/>
                <a:cs typeface="Arial"/>
              </a:rPr>
              <a:t>2</a:t>
            </a:r>
            <a:r>
              <a:rPr sz="2000" b="1" dirty="0">
                <a:latin typeface="Arial"/>
                <a:cs typeface="Arial"/>
              </a:rPr>
              <a:t>K	+	</a:t>
            </a:r>
            <a:r>
              <a:rPr sz="2000" b="1" spc="10" dirty="0">
                <a:latin typeface="Arial"/>
                <a:cs typeface="Arial"/>
              </a:rPr>
              <a:t>H</a:t>
            </a:r>
            <a:r>
              <a:rPr sz="1725" b="1" spc="7" baseline="-24154" dirty="0">
                <a:latin typeface="Arial"/>
                <a:cs typeface="Arial"/>
              </a:rPr>
              <a:t>2</a:t>
            </a:r>
            <a:r>
              <a:rPr sz="2000" b="1" dirty="0">
                <a:latin typeface="Arial"/>
                <a:cs typeface="Arial"/>
              </a:rPr>
              <a:t>O  Ca	+	</a:t>
            </a:r>
            <a:r>
              <a:rPr sz="2000" b="1" spc="10" dirty="0">
                <a:latin typeface="Arial"/>
                <a:cs typeface="Arial"/>
              </a:rPr>
              <a:t>H</a:t>
            </a:r>
            <a:r>
              <a:rPr sz="1725" b="1" spc="7" baseline="-24154" dirty="0">
                <a:latin typeface="Arial"/>
                <a:cs typeface="Arial"/>
              </a:rPr>
              <a:t>2</a:t>
            </a:r>
            <a:r>
              <a:rPr sz="2000" b="1" dirty="0">
                <a:latin typeface="Arial"/>
                <a:cs typeface="Arial"/>
              </a:rPr>
              <a:t>O</a:t>
            </a:r>
            <a:endParaRPr sz="2000">
              <a:latin typeface="Arial"/>
              <a:cs typeface="Arial"/>
            </a:endParaRPr>
          </a:p>
        </p:txBody>
      </p:sp>
      <p:sp>
        <p:nvSpPr>
          <p:cNvPr id="5" name="object 5"/>
          <p:cNvSpPr txBox="1"/>
          <p:nvPr/>
        </p:nvSpPr>
        <p:spPr>
          <a:xfrm>
            <a:off x="3927855" y="2895600"/>
            <a:ext cx="2091945" cy="674480"/>
          </a:xfrm>
          <a:prstGeom prst="rect">
            <a:avLst/>
          </a:prstGeom>
        </p:spPr>
        <p:txBody>
          <a:bodyPr vert="horz" wrap="square" lIns="0" tIns="12700" rIns="0" bIns="0" rtlCol="0">
            <a:spAutoFit/>
          </a:bodyPr>
          <a:lstStyle/>
          <a:p>
            <a:pPr marL="38100" marR="30480">
              <a:lnSpc>
                <a:spcPct val="111700"/>
              </a:lnSpc>
              <a:spcBef>
                <a:spcPts val="100"/>
              </a:spcBef>
              <a:tabLst>
                <a:tab pos="885190" algn="l"/>
                <a:tab pos="1140460" algn="l"/>
                <a:tab pos="1174750" algn="l"/>
                <a:tab pos="1429385" algn="l"/>
              </a:tabLst>
            </a:pPr>
            <a:r>
              <a:rPr sz="2000" b="1" dirty="0">
                <a:latin typeface="Arial"/>
                <a:cs typeface="Arial"/>
              </a:rPr>
              <a:t>2KOH	+		</a:t>
            </a:r>
            <a:r>
              <a:rPr sz="2000" b="1" spc="15" dirty="0">
                <a:latin typeface="Arial"/>
                <a:cs typeface="Arial"/>
              </a:rPr>
              <a:t>H</a:t>
            </a:r>
            <a:r>
              <a:rPr sz="1600" b="1" spc="22" baseline="-24154" dirty="0">
                <a:latin typeface="Arial"/>
                <a:cs typeface="Arial"/>
              </a:rPr>
              <a:t>2  </a:t>
            </a:r>
            <a:r>
              <a:rPr sz="2000" b="1" dirty="0">
                <a:latin typeface="Arial"/>
                <a:cs typeface="Arial"/>
              </a:rPr>
              <a:t>C</a:t>
            </a:r>
            <a:r>
              <a:rPr sz="2000" b="1" spc="-5" dirty="0">
                <a:latin typeface="Arial"/>
                <a:cs typeface="Arial"/>
              </a:rPr>
              <a:t>a</a:t>
            </a:r>
            <a:r>
              <a:rPr sz="2000" b="1" spc="10" dirty="0">
                <a:latin typeface="Arial"/>
                <a:cs typeface="Arial"/>
              </a:rPr>
              <a:t>(</a:t>
            </a:r>
            <a:r>
              <a:rPr sz="2000" b="1" dirty="0">
                <a:latin typeface="Arial"/>
                <a:cs typeface="Arial"/>
              </a:rPr>
              <a:t>OH</a:t>
            </a:r>
            <a:r>
              <a:rPr sz="2000" b="1" spc="20" dirty="0">
                <a:latin typeface="Arial"/>
                <a:cs typeface="Arial"/>
              </a:rPr>
              <a:t>)</a:t>
            </a:r>
            <a:r>
              <a:rPr sz="1600" b="1" spc="7" baseline="-24154" dirty="0">
                <a:latin typeface="Arial"/>
                <a:cs typeface="Arial"/>
              </a:rPr>
              <a:t>2</a:t>
            </a:r>
            <a:r>
              <a:rPr sz="1600" b="1" baseline="-24154" dirty="0">
                <a:latin typeface="Arial"/>
                <a:cs typeface="Arial"/>
              </a:rPr>
              <a:t>	</a:t>
            </a:r>
            <a:r>
              <a:rPr sz="2000" b="1" dirty="0">
                <a:latin typeface="Arial"/>
                <a:cs typeface="Arial"/>
              </a:rPr>
              <a:t>+	</a:t>
            </a:r>
            <a:r>
              <a:rPr sz="2000" b="1" spc="15" dirty="0">
                <a:latin typeface="Arial"/>
                <a:cs typeface="Arial"/>
              </a:rPr>
              <a:t>H</a:t>
            </a:r>
            <a:r>
              <a:rPr sz="1600" b="1" spc="7" baseline="-24154" dirty="0">
                <a:latin typeface="Arial"/>
                <a:cs typeface="Arial"/>
              </a:rPr>
              <a:t>2</a:t>
            </a:r>
            <a:endParaRPr sz="1600" baseline="-24154">
              <a:latin typeface="Arial"/>
              <a:cs typeface="Arial"/>
            </a:endParaRPr>
          </a:p>
        </p:txBody>
      </p:sp>
      <p:sp>
        <p:nvSpPr>
          <p:cNvPr id="6" name="object 6"/>
          <p:cNvSpPr txBox="1"/>
          <p:nvPr/>
        </p:nvSpPr>
        <p:spPr>
          <a:xfrm>
            <a:off x="556259" y="4323080"/>
            <a:ext cx="1551940" cy="702756"/>
          </a:xfrm>
          <a:prstGeom prst="rect">
            <a:avLst/>
          </a:prstGeom>
        </p:spPr>
        <p:txBody>
          <a:bodyPr vert="horz" wrap="square" lIns="0" tIns="48260" rIns="0" bIns="0" rtlCol="0">
            <a:spAutoFit/>
          </a:bodyPr>
          <a:lstStyle/>
          <a:p>
            <a:pPr marL="38100">
              <a:lnSpc>
                <a:spcPct val="100000"/>
              </a:lnSpc>
              <a:spcBef>
                <a:spcPts val="380"/>
              </a:spcBef>
              <a:tabLst>
                <a:tab pos="573405" algn="l"/>
                <a:tab pos="862330" algn="l"/>
              </a:tabLst>
            </a:pPr>
            <a:r>
              <a:rPr sz="2000" b="1" dirty="0">
                <a:latin typeface="Arial"/>
                <a:cs typeface="Arial"/>
              </a:rPr>
              <a:t>2Al	+	</a:t>
            </a:r>
            <a:r>
              <a:rPr sz="2000" b="1" spc="5" dirty="0">
                <a:latin typeface="Arial"/>
                <a:cs typeface="Arial"/>
              </a:rPr>
              <a:t>3H</a:t>
            </a:r>
            <a:r>
              <a:rPr sz="1600" b="1" spc="7" baseline="-24154" dirty="0">
                <a:latin typeface="Arial"/>
                <a:cs typeface="Arial"/>
              </a:rPr>
              <a:t>2</a:t>
            </a:r>
            <a:r>
              <a:rPr sz="2000" b="1" spc="5" dirty="0">
                <a:latin typeface="Arial"/>
                <a:cs typeface="Arial"/>
              </a:rPr>
              <a:t>O</a:t>
            </a:r>
            <a:endParaRPr sz="2000">
              <a:latin typeface="Arial"/>
              <a:cs typeface="Arial"/>
            </a:endParaRPr>
          </a:p>
          <a:p>
            <a:pPr marL="38100">
              <a:lnSpc>
                <a:spcPct val="100000"/>
              </a:lnSpc>
              <a:spcBef>
                <a:spcPts val="280"/>
              </a:spcBef>
              <a:tabLst>
                <a:tab pos="615950" algn="l"/>
                <a:tab pos="905510" algn="l"/>
              </a:tabLst>
            </a:pPr>
            <a:r>
              <a:rPr sz="2000" b="1" dirty="0">
                <a:latin typeface="Arial"/>
                <a:cs typeface="Arial"/>
              </a:rPr>
              <a:t>3Fe	+	</a:t>
            </a:r>
            <a:r>
              <a:rPr sz="2000" b="1" spc="5" dirty="0">
                <a:latin typeface="Arial"/>
                <a:cs typeface="Arial"/>
              </a:rPr>
              <a:t>4H</a:t>
            </a:r>
            <a:r>
              <a:rPr sz="1600" b="1" spc="7" baseline="-24154" dirty="0">
                <a:latin typeface="Arial"/>
                <a:cs typeface="Arial"/>
              </a:rPr>
              <a:t>2</a:t>
            </a:r>
            <a:r>
              <a:rPr sz="2000" b="1" spc="5" dirty="0">
                <a:latin typeface="Arial"/>
                <a:cs typeface="Arial"/>
              </a:rPr>
              <a:t>O</a:t>
            </a:r>
            <a:endParaRPr sz="2000">
              <a:latin typeface="Arial"/>
              <a:cs typeface="Arial"/>
            </a:endParaRPr>
          </a:p>
        </p:txBody>
      </p:sp>
      <p:sp>
        <p:nvSpPr>
          <p:cNvPr id="7" name="object 7"/>
          <p:cNvSpPr txBox="1"/>
          <p:nvPr/>
        </p:nvSpPr>
        <p:spPr>
          <a:xfrm>
            <a:off x="3459479" y="4323080"/>
            <a:ext cx="1689100" cy="674480"/>
          </a:xfrm>
          <a:prstGeom prst="rect">
            <a:avLst/>
          </a:prstGeom>
        </p:spPr>
        <p:txBody>
          <a:bodyPr vert="horz" wrap="square" lIns="0" tIns="12700" rIns="0" bIns="0" rtlCol="0">
            <a:spAutoFit/>
          </a:bodyPr>
          <a:lstStyle/>
          <a:p>
            <a:pPr marL="151130" marR="30480" indent="-113030">
              <a:lnSpc>
                <a:spcPct val="111700"/>
              </a:lnSpc>
              <a:spcBef>
                <a:spcPts val="100"/>
              </a:spcBef>
              <a:tabLst>
                <a:tab pos="796925" algn="l"/>
                <a:tab pos="951865" algn="l"/>
                <a:tab pos="1085850" algn="l"/>
                <a:tab pos="1241425" algn="l"/>
              </a:tabLst>
            </a:pPr>
            <a:r>
              <a:rPr sz="2000" b="1" spc="5" dirty="0">
                <a:latin typeface="Arial"/>
                <a:cs typeface="Arial"/>
              </a:rPr>
              <a:t>Al</a:t>
            </a:r>
            <a:r>
              <a:rPr sz="1725" b="1" spc="7" baseline="-24154" dirty="0">
                <a:latin typeface="Arial"/>
                <a:cs typeface="Arial"/>
              </a:rPr>
              <a:t>2</a:t>
            </a:r>
            <a:r>
              <a:rPr sz="2000" b="1" spc="5" dirty="0">
                <a:latin typeface="Arial"/>
                <a:cs typeface="Arial"/>
              </a:rPr>
              <a:t>O</a:t>
            </a:r>
            <a:r>
              <a:rPr sz="1725" b="1" spc="7" baseline="-24154" dirty="0">
                <a:latin typeface="Arial"/>
                <a:cs typeface="Arial"/>
              </a:rPr>
              <a:t>3	</a:t>
            </a:r>
            <a:r>
              <a:rPr sz="2000" b="1" dirty="0">
                <a:latin typeface="Arial"/>
                <a:cs typeface="Arial"/>
              </a:rPr>
              <a:t>+		</a:t>
            </a:r>
            <a:r>
              <a:rPr sz="2000" b="1" spc="5" dirty="0">
                <a:latin typeface="Arial"/>
                <a:cs typeface="Arial"/>
              </a:rPr>
              <a:t>H</a:t>
            </a:r>
            <a:r>
              <a:rPr sz="1725" b="1" spc="7" baseline="-24154" dirty="0">
                <a:latin typeface="Arial"/>
                <a:cs typeface="Arial"/>
              </a:rPr>
              <a:t>2  </a:t>
            </a:r>
            <a:r>
              <a:rPr sz="2000" b="1" spc="-5" dirty="0">
                <a:latin typeface="Arial"/>
                <a:cs typeface="Arial"/>
              </a:rPr>
              <a:t>F</a:t>
            </a:r>
            <a:r>
              <a:rPr sz="2000" b="1" spc="15" dirty="0">
                <a:latin typeface="Arial"/>
                <a:cs typeface="Arial"/>
              </a:rPr>
              <a:t>e</a:t>
            </a:r>
            <a:r>
              <a:rPr sz="1725" b="1" spc="7" baseline="-24154" dirty="0">
                <a:latin typeface="Arial"/>
                <a:cs typeface="Arial"/>
              </a:rPr>
              <a:t>2</a:t>
            </a:r>
            <a:r>
              <a:rPr sz="2000" b="1" dirty="0">
                <a:latin typeface="Arial"/>
                <a:cs typeface="Arial"/>
              </a:rPr>
              <a:t>O</a:t>
            </a:r>
            <a:r>
              <a:rPr sz="1725" b="1" spc="7" baseline="-24154" dirty="0">
                <a:latin typeface="Arial"/>
                <a:cs typeface="Arial"/>
              </a:rPr>
              <a:t>3</a:t>
            </a:r>
            <a:r>
              <a:rPr sz="1725" b="1" baseline="-24154" dirty="0">
                <a:latin typeface="Arial"/>
                <a:cs typeface="Arial"/>
              </a:rPr>
              <a:t>	</a:t>
            </a:r>
            <a:r>
              <a:rPr sz="2000" b="1" dirty="0">
                <a:latin typeface="Arial"/>
                <a:cs typeface="Arial"/>
              </a:rPr>
              <a:t>+	</a:t>
            </a:r>
            <a:r>
              <a:rPr sz="2000" b="1" spc="5" dirty="0">
                <a:latin typeface="Arial"/>
                <a:cs typeface="Arial"/>
              </a:rPr>
              <a:t>4H</a:t>
            </a:r>
            <a:r>
              <a:rPr sz="1725" b="1" spc="7" baseline="-24154" dirty="0">
                <a:latin typeface="Arial"/>
                <a:cs typeface="Arial"/>
              </a:rPr>
              <a:t>2</a:t>
            </a:r>
            <a:endParaRPr sz="1725" baseline="-24154">
              <a:latin typeface="Arial"/>
              <a:cs typeface="Arial"/>
            </a:endParaRPr>
          </a:p>
        </p:txBody>
      </p:sp>
      <p:grpSp>
        <p:nvGrpSpPr>
          <p:cNvPr id="9" name="object 9"/>
          <p:cNvGrpSpPr/>
          <p:nvPr/>
        </p:nvGrpSpPr>
        <p:grpSpPr>
          <a:xfrm>
            <a:off x="2590800" y="2438400"/>
            <a:ext cx="1295400" cy="76200"/>
            <a:chOff x="2209800" y="1485900"/>
            <a:chExt cx="1295400" cy="76200"/>
          </a:xfrm>
        </p:grpSpPr>
        <p:sp>
          <p:nvSpPr>
            <p:cNvPr id="10" name="object 10"/>
            <p:cNvSpPr/>
            <p:nvPr/>
          </p:nvSpPr>
          <p:spPr>
            <a:xfrm>
              <a:off x="2209800" y="15240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11" name="object 11"/>
            <p:cNvSpPr/>
            <p:nvPr/>
          </p:nvSpPr>
          <p:spPr>
            <a:xfrm>
              <a:off x="3429000" y="1485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2" name="object 12"/>
          <p:cNvGrpSpPr/>
          <p:nvPr/>
        </p:nvGrpSpPr>
        <p:grpSpPr>
          <a:xfrm>
            <a:off x="2286000" y="3177540"/>
            <a:ext cx="1295400" cy="76200"/>
            <a:chOff x="1905000" y="1790700"/>
            <a:chExt cx="1295400" cy="76200"/>
          </a:xfrm>
        </p:grpSpPr>
        <p:sp>
          <p:nvSpPr>
            <p:cNvPr id="13" name="object 13"/>
            <p:cNvSpPr/>
            <p:nvPr/>
          </p:nvSpPr>
          <p:spPr>
            <a:xfrm>
              <a:off x="1905000" y="18288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14" name="object 14"/>
            <p:cNvSpPr/>
            <p:nvPr/>
          </p:nvSpPr>
          <p:spPr>
            <a:xfrm>
              <a:off x="3124200" y="1790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5" name="object 15"/>
          <p:cNvGrpSpPr/>
          <p:nvPr/>
        </p:nvGrpSpPr>
        <p:grpSpPr>
          <a:xfrm>
            <a:off x="2438400" y="3482340"/>
            <a:ext cx="1295400" cy="76200"/>
            <a:chOff x="1905000" y="2095500"/>
            <a:chExt cx="1295400" cy="76200"/>
          </a:xfrm>
        </p:grpSpPr>
        <p:sp>
          <p:nvSpPr>
            <p:cNvPr id="16" name="object 16"/>
            <p:cNvSpPr/>
            <p:nvPr/>
          </p:nvSpPr>
          <p:spPr>
            <a:xfrm>
              <a:off x="1905000" y="21336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17" name="object 17"/>
            <p:cNvSpPr/>
            <p:nvPr/>
          </p:nvSpPr>
          <p:spPr>
            <a:xfrm>
              <a:off x="3124200" y="2095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8" name="object 18"/>
          <p:cNvGrpSpPr/>
          <p:nvPr/>
        </p:nvGrpSpPr>
        <p:grpSpPr>
          <a:xfrm>
            <a:off x="2133600" y="4495800"/>
            <a:ext cx="1295400" cy="76200"/>
            <a:chOff x="2133600" y="2400300"/>
            <a:chExt cx="1295400" cy="76200"/>
          </a:xfrm>
        </p:grpSpPr>
        <p:sp>
          <p:nvSpPr>
            <p:cNvPr id="19" name="object 19"/>
            <p:cNvSpPr/>
            <p:nvPr/>
          </p:nvSpPr>
          <p:spPr>
            <a:xfrm>
              <a:off x="2133600" y="24384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20" name="object 20"/>
            <p:cNvSpPr/>
            <p:nvPr/>
          </p:nvSpPr>
          <p:spPr>
            <a:xfrm>
              <a:off x="3352800" y="24003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21" name="object 21"/>
          <p:cNvGrpSpPr/>
          <p:nvPr/>
        </p:nvGrpSpPr>
        <p:grpSpPr>
          <a:xfrm>
            <a:off x="2133600" y="4876800"/>
            <a:ext cx="1295400" cy="76200"/>
            <a:chOff x="2133600" y="2705100"/>
            <a:chExt cx="1295400" cy="76200"/>
          </a:xfrm>
        </p:grpSpPr>
        <p:sp>
          <p:nvSpPr>
            <p:cNvPr id="22" name="object 22"/>
            <p:cNvSpPr/>
            <p:nvPr/>
          </p:nvSpPr>
          <p:spPr>
            <a:xfrm>
              <a:off x="2133600" y="27432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23" name="object 23"/>
            <p:cNvSpPr/>
            <p:nvPr/>
          </p:nvSpPr>
          <p:spPr>
            <a:xfrm>
              <a:off x="3352800" y="2705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00" y="414909"/>
            <a:ext cx="8864600" cy="5167440"/>
          </a:xfrm>
          <a:prstGeom prst="rect">
            <a:avLst/>
          </a:prstGeom>
        </p:spPr>
        <p:txBody>
          <a:bodyPr vert="horz" wrap="square" lIns="0" tIns="12065" rIns="0" bIns="0" rtlCol="0">
            <a:spAutoFit/>
          </a:bodyPr>
          <a:lstStyle/>
          <a:p>
            <a:pPr marL="349885" indent="-287020">
              <a:lnSpc>
                <a:spcPct val="100000"/>
              </a:lnSpc>
              <a:spcBef>
                <a:spcPts val="95"/>
              </a:spcBef>
              <a:tabLst>
                <a:tab pos="349885" algn="l"/>
                <a:tab pos="350520" algn="l"/>
              </a:tabLst>
            </a:pPr>
            <a:r>
              <a:rPr sz="2800" b="1" u="sng" spc="-15" dirty="0">
                <a:solidFill>
                  <a:srgbClr val="FF0000"/>
                </a:solidFill>
                <a:latin typeface="Carlito"/>
                <a:cs typeface="Carlito"/>
              </a:rPr>
              <a:t>Reaction </a:t>
            </a:r>
            <a:r>
              <a:rPr sz="2800" b="1" u="sng" spc="-5" dirty="0">
                <a:solidFill>
                  <a:srgbClr val="FF0000"/>
                </a:solidFill>
                <a:latin typeface="Carlito"/>
                <a:cs typeface="Carlito"/>
              </a:rPr>
              <a:t>of </a:t>
            </a:r>
            <a:r>
              <a:rPr sz="2800" b="1" u="sng" spc="-15" dirty="0">
                <a:solidFill>
                  <a:srgbClr val="FF0000"/>
                </a:solidFill>
                <a:latin typeface="Carlito"/>
                <a:cs typeface="Carlito"/>
              </a:rPr>
              <a:t>metals </a:t>
            </a:r>
            <a:r>
              <a:rPr sz="2800" b="1" u="sng" spc="-10" dirty="0">
                <a:solidFill>
                  <a:srgbClr val="FF0000"/>
                </a:solidFill>
                <a:latin typeface="Carlito"/>
                <a:cs typeface="Carlito"/>
              </a:rPr>
              <a:t>with</a:t>
            </a:r>
            <a:r>
              <a:rPr sz="2800" b="1" u="sng" spc="90" dirty="0">
                <a:solidFill>
                  <a:srgbClr val="FF0000"/>
                </a:solidFill>
                <a:latin typeface="Carlito"/>
                <a:cs typeface="Carlito"/>
              </a:rPr>
              <a:t> </a:t>
            </a:r>
            <a:r>
              <a:rPr sz="2800" b="1" u="sng" spc="-20" dirty="0">
                <a:solidFill>
                  <a:srgbClr val="FF0000"/>
                </a:solidFill>
                <a:latin typeface="Carlito"/>
                <a:cs typeface="Carlito"/>
              </a:rPr>
              <a:t>water</a:t>
            </a:r>
            <a:endParaRPr sz="2800" u="sng">
              <a:solidFill>
                <a:srgbClr val="FF0000"/>
              </a:solidFill>
              <a:latin typeface="Carlito"/>
              <a:cs typeface="Carlito"/>
            </a:endParaRPr>
          </a:p>
          <a:p>
            <a:pPr>
              <a:lnSpc>
                <a:spcPct val="100000"/>
              </a:lnSpc>
              <a:spcBef>
                <a:spcPts val="5"/>
              </a:spcBef>
            </a:pPr>
            <a:endParaRPr sz="2750">
              <a:latin typeface="Carlito"/>
              <a:cs typeface="Carlito"/>
            </a:endParaRPr>
          </a:p>
          <a:p>
            <a:pPr marL="63500" marR="30480">
              <a:lnSpc>
                <a:spcPct val="100000"/>
              </a:lnSpc>
            </a:pPr>
            <a:r>
              <a:rPr sz="2800" spc="-15" dirty="0">
                <a:latin typeface="Carlito"/>
                <a:cs typeface="Carlito"/>
              </a:rPr>
              <a:t>Metals </a:t>
            </a:r>
            <a:r>
              <a:rPr sz="2800" spc="-30" dirty="0">
                <a:latin typeface="Carlito"/>
                <a:cs typeface="Carlito"/>
              </a:rPr>
              <a:t>like </a:t>
            </a:r>
            <a:r>
              <a:rPr sz="2800" spc="-10" dirty="0">
                <a:latin typeface="Carlito"/>
                <a:cs typeface="Carlito"/>
              </a:rPr>
              <a:t>potassium </a:t>
            </a:r>
            <a:r>
              <a:rPr sz="2800" spc="-5" dirty="0">
                <a:latin typeface="Carlito"/>
                <a:cs typeface="Carlito"/>
              </a:rPr>
              <a:t>and </a:t>
            </a:r>
            <a:r>
              <a:rPr sz="2800" spc="-10" dirty="0">
                <a:latin typeface="Carlito"/>
                <a:cs typeface="Carlito"/>
              </a:rPr>
              <a:t>sodium react </a:t>
            </a:r>
            <a:r>
              <a:rPr sz="2800" spc="-15" dirty="0">
                <a:latin typeface="Carlito"/>
                <a:cs typeface="Carlito"/>
              </a:rPr>
              <a:t>vigorously </a:t>
            </a:r>
            <a:r>
              <a:rPr sz="2800" spc="-5" dirty="0">
                <a:latin typeface="Carlito"/>
                <a:cs typeface="Carlito"/>
              </a:rPr>
              <a:t>with  </a:t>
            </a:r>
            <a:r>
              <a:rPr sz="2800" spc="-10" dirty="0">
                <a:latin typeface="Carlito"/>
                <a:cs typeface="Carlito"/>
              </a:rPr>
              <a:t>cold</a:t>
            </a:r>
            <a:r>
              <a:rPr sz="2800" spc="5" dirty="0">
                <a:latin typeface="Carlito"/>
                <a:cs typeface="Carlito"/>
              </a:rPr>
              <a:t> </a:t>
            </a:r>
            <a:r>
              <a:rPr sz="2800" spc="-20" dirty="0">
                <a:latin typeface="Carlito"/>
                <a:cs typeface="Carlito"/>
              </a:rPr>
              <a:t>water</a:t>
            </a:r>
            <a:endParaRPr sz="2800">
              <a:latin typeface="Carlito"/>
              <a:cs typeface="Carlito"/>
            </a:endParaRPr>
          </a:p>
          <a:p>
            <a:pPr>
              <a:lnSpc>
                <a:spcPct val="100000"/>
              </a:lnSpc>
              <a:spcBef>
                <a:spcPts val="5"/>
              </a:spcBef>
            </a:pPr>
            <a:endParaRPr sz="2750">
              <a:latin typeface="Carlito"/>
              <a:cs typeface="Carlito"/>
            </a:endParaRPr>
          </a:p>
          <a:p>
            <a:pPr marL="63500" marR="558165">
              <a:lnSpc>
                <a:spcPct val="100000"/>
              </a:lnSpc>
            </a:pPr>
            <a:r>
              <a:rPr sz="2800" spc="-10" dirty="0">
                <a:latin typeface="Carlito"/>
                <a:cs typeface="Carlito"/>
              </a:rPr>
              <a:t>Sodium reacts </a:t>
            </a:r>
            <a:r>
              <a:rPr sz="2800" spc="-5" dirty="0">
                <a:latin typeface="Carlito"/>
                <a:cs typeface="Carlito"/>
              </a:rPr>
              <a:t>with </a:t>
            </a:r>
            <a:r>
              <a:rPr sz="2800" spc="-20" dirty="0">
                <a:latin typeface="Carlito"/>
                <a:cs typeface="Carlito"/>
              </a:rPr>
              <a:t>water to evolve </a:t>
            </a:r>
            <a:r>
              <a:rPr sz="2800" spc="-30" dirty="0">
                <a:latin typeface="Carlito"/>
                <a:cs typeface="Carlito"/>
              </a:rPr>
              <a:t>hydrogen </a:t>
            </a:r>
            <a:r>
              <a:rPr sz="2800" spc="-5" dirty="0">
                <a:latin typeface="Carlito"/>
                <a:cs typeface="Carlito"/>
              </a:rPr>
              <a:t>which  </a:t>
            </a:r>
            <a:r>
              <a:rPr sz="2800" spc="-10" dirty="0">
                <a:latin typeface="Carlito"/>
                <a:cs typeface="Carlito"/>
              </a:rPr>
              <a:t>immediately </a:t>
            </a:r>
            <a:r>
              <a:rPr sz="2800" spc="-15" dirty="0">
                <a:latin typeface="Carlito"/>
                <a:cs typeface="Carlito"/>
              </a:rPr>
              <a:t>catches </a:t>
            </a:r>
            <a:r>
              <a:rPr sz="2800" spc="-20" dirty="0">
                <a:latin typeface="Carlito"/>
                <a:cs typeface="Carlito"/>
              </a:rPr>
              <a:t>fire </a:t>
            </a:r>
            <a:r>
              <a:rPr sz="2800" spc="-15" dirty="0">
                <a:latin typeface="Carlito"/>
                <a:cs typeface="Carlito"/>
              </a:rPr>
              <a:t>producing </a:t>
            </a:r>
            <a:r>
              <a:rPr sz="2800" spc="-5" dirty="0">
                <a:latin typeface="Carlito"/>
                <a:cs typeface="Carlito"/>
              </a:rPr>
              <a:t>a lot of </a:t>
            </a:r>
            <a:r>
              <a:rPr sz="2800" spc="-15" dirty="0">
                <a:latin typeface="Carlito"/>
                <a:cs typeface="Carlito"/>
              </a:rPr>
              <a:t>heat  (Exothermic</a:t>
            </a:r>
            <a:r>
              <a:rPr sz="2800" spc="20" dirty="0">
                <a:latin typeface="Carlito"/>
                <a:cs typeface="Carlito"/>
              </a:rPr>
              <a:t> </a:t>
            </a:r>
            <a:r>
              <a:rPr sz="2800" spc="-10" dirty="0">
                <a:latin typeface="Carlito"/>
                <a:cs typeface="Carlito"/>
              </a:rPr>
              <a:t>reaction)</a:t>
            </a:r>
            <a:endParaRPr sz="2800">
              <a:latin typeface="Carlito"/>
              <a:cs typeface="Carlito"/>
            </a:endParaRPr>
          </a:p>
          <a:p>
            <a:pPr marL="63500" marR="2072005">
              <a:lnSpc>
                <a:spcPct val="200000"/>
              </a:lnSpc>
              <a:spcBef>
                <a:spcPts val="5"/>
              </a:spcBef>
            </a:pPr>
            <a:r>
              <a:rPr sz="2800" spc="-5" dirty="0">
                <a:latin typeface="Carlito"/>
                <a:cs typeface="Carlito"/>
              </a:rPr>
              <a:t>2K + </a:t>
            </a:r>
            <a:r>
              <a:rPr sz="2800" spc="-85" dirty="0">
                <a:latin typeface="Carlito"/>
                <a:cs typeface="Carlito"/>
              </a:rPr>
              <a:t>2H</a:t>
            </a:r>
            <a:r>
              <a:rPr sz="2775" spc="-127" baseline="-21021" dirty="0">
                <a:latin typeface="Carlito"/>
                <a:cs typeface="Carlito"/>
              </a:rPr>
              <a:t>2</a:t>
            </a:r>
            <a:r>
              <a:rPr sz="2800" spc="-85" dirty="0">
                <a:latin typeface="Arial"/>
                <a:cs typeface="Arial"/>
              </a:rPr>
              <a:t>O </a:t>
            </a:r>
            <a:r>
              <a:rPr sz="2800" spc="-270" dirty="0">
                <a:latin typeface="Arial"/>
                <a:cs typeface="Arial"/>
              </a:rPr>
              <a:t>→ </a:t>
            </a:r>
            <a:r>
              <a:rPr sz="2800" spc="-325" dirty="0">
                <a:latin typeface="Arial"/>
                <a:cs typeface="Arial"/>
              </a:rPr>
              <a:t>2KOH </a:t>
            </a:r>
            <a:r>
              <a:rPr sz="2800" spc="-245" dirty="0">
                <a:latin typeface="Arial"/>
                <a:cs typeface="Arial"/>
              </a:rPr>
              <a:t>+ </a:t>
            </a:r>
            <a:r>
              <a:rPr sz="2800" spc="-130" dirty="0">
                <a:latin typeface="Arial"/>
                <a:cs typeface="Arial"/>
              </a:rPr>
              <a:t>H</a:t>
            </a:r>
            <a:r>
              <a:rPr sz="2775" spc="-195" baseline="-21021" dirty="0">
                <a:latin typeface="Carlito"/>
                <a:cs typeface="Carlito"/>
              </a:rPr>
              <a:t>2 </a:t>
            </a:r>
            <a:r>
              <a:rPr sz="2800" spc="-5" dirty="0">
                <a:latin typeface="Carlito"/>
                <a:cs typeface="Carlito"/>
              </a:rPr>
              <a:t>+ </a:t>
            </a:r>
            <a:r>
              <a:rPr sz="2800" spc="-15" dirty="0">
                <a:latin typeface="Carlito"/>
                <a:cs typeface="Carlito"/>
              </a:rPr>
              <a:t>heat </a:t>
            </a:r>
            <a:r>
              <a:rPr sz="2800" spc="-10">
                <a:latin typeface="Carlito"/>
                <a:cs typeface="Carlito"/>
              </a:rPr>
              <a:t>energy  </a:t>
            </a:r>
            <a:endParaRPr lang="en-US" sz="2800" spc="-10" dirty="0" smtClean="0">
              <a:latin typeface="Carlito"/>
              <a:cs typeface="Carlito"/>
            </a:endParaRPr>
          </a:p>
          <a:p>
            <a:pPr marL="63500" marR="2072005">
              <a:lnSpc>
                <a:spcPct val="200000"/>
              </a:lnSpc>
              <a:spcBef>
                <a:spcPts val="5"/>
              </a:spcBef>
            </a:pPr>
            <a:r>
              <a:rPr sz="2800" spc="-5" smtClean="0">
                <a:latin typeface="Carlito"/>
                <a:cs typeface="Carlito"/>
              </a:rPr>
              <a:t>2Na </a:t>
            </a:r>
            <a:r>
              <a:rPr sz="2800" spc="-5" dirty="0">
                <a:latin typeface="Carlito"/>
                <a:cs typeface="Carlito"/>
              </a:rPr>
              <a:t>+ </a:t>
            </a:r>
            <a:r>
              <a:rPr sz="2800" spc="-85" dirty="0">
                <a:latin typeface="Carlito"/>
                <a:cs typeface="Carlito"/>
              </a:rPr>
              <a:t>2H</a:t>
            </a:r>
            <a:r>
              <a:rPr sz="2775" spc="-127" baseline="-21021" dirty="0">
                <a:latin typeface="Carlito"/>
                <a:cs typeface="Carlito"/>
              </a:rPr>
              <a:t>2</a:t>
            </a:r>
            <a:r>
              <a:rPr sz="2800" spc="-85" dirty="0">
                <a:latin typeface="Arial"/>
                <a:cs typeface="Arial"/>
              </a:rPr>
              <a:t>O </a:t>
            </a:r>
            <a:r>
              <a:rPr sz="2800" spc="-270" dirty="0">
                <a:latin typeface="Arial"/>
                <a:cs typeface="Arial"/>
              </a:rPr>
              <a:t>→ </a:t>
            </a:r>
            <a:r>
              <a:rPr sz="2800" spc="-240" dirty="0">
                <a:latin typeface="Arial"/>
                <a:cs typeface="Arial"/>
              </a:rPr>
              <a:t>2NaOH </a:t>
            </a:r>
            <a:r>
              <a:rPr sz="2800" spc="-245" dirty="0">
                <a:latin typeface="Arial"/>
                <a:cs typeface="Arial"/>
              </a:rPr>
              <a:t>+ </a:t>
            </a:r>
            <a:r>
              <a:rPr sz="2800" spc="-130" dirty="0">
                <a:latin typeface="Arial"/>
                <a:cs typeface="Arial"/>
              </a:rPr>
              <a:t>H</a:t>
            </a:r>
            <a:r>
              <a:rPr sz="2775" spc="-195" baseline="-21021" dirty="0">
                <a:latin typeface="Carlito"/>
                <a:cs typeface="Carlito"/>
              </a:rPr>
              <a:t>2 </a:t>
            </a:r>
            <a:r>
              <a:rPr sz="2800" spc="-5">
                <a:latin typeface="Carlito"/>
                <a:cs typeface="Carlito"/>
              </a:rPr>
              <a:t>+ </a:t>
            </a:r>
            <a:r>
              <a:rPr sz="2800" spc="-15" smtClean="0">
                <a:latin typeface="Carlito"/>
                <a:cs typeface="Carlito"/>
              </a:rPr>
              <a:t>heat</a:t>
            </a:r>
            <a:r>
              <a:rPr sz="2800" spc="400" smtClean="0">
                <a:latin typeface="Carlito"/>
                <a:cs typeface="Carlito"/>
              </a:rPr>
              <a:t> </a:t>
            </a:r>
            <a:r>
              <a:rPr sz="2800" spc="-10" smtClean="0">
                <a:latin typeface="Carlito"/>
                <a:cs typeface="Carlito"/>
              </a:rPr>
              <a:t>energy</a:t>
            </a:r>
            <a:endParaRPr sz="2800">
              <a:latin typeface="Carlito"/>
              <a:cs typeface="Carli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7171"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7172" name="Text Box 3"/>
          <p:cNvSpPr txBox="1">
            <a:spLocks noChangeArrowheads="1"/>
          </p:cNvSpPr>
          <p:nvPr/>
        </p:nvSpPr>
        <p:spPr bwMode="auto">
          <a:xfrm>
            <a:off x="685800" y="609600"/>
            <a:ext cx="7772400" cy="11430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dirty="0">
                <a:solidFill>
                  <a:srgbClr val="C00000"/>
                </a:solidFill>
                <a:latin typeface="Blackmoor LET" pitchFamily="16" charset="0"/>
              </a:rPr>
              <a:t>Elements</a:t>
            </a:r>
          </a:p>
        </p:txBody>
      </p:sp>
      <p:sp>
        <p:nvSpPr>
          <p:cNvPr id="7173" name="Text Box 4"/>
          <p:cNvSpPr txBox="1">
            <a:spLocks noChangeArrowheads="1"/>
          </p:cNvSpPr>
          <p:nvPr/>
        </p:nvSpPr>
        <p:spPr bwMode="auto">
          <a:xfrm>
            <a:off x="304800" y="1981200"/>
            <a:ext cx="4191000" cy="4114800"/>
          </a:xfrm>
          <a:prstGeom prst="rect">
            <a:avLst/>
          </a:prstGeom>
          <a:noFill/>
          <a:ln w="9525">
            <a:noFill/>
            <a:round/>
            <a:headEnd/>
            <a:tailEnd/>
          </a:ln>
          <a:effectLst/>
        </p:spPr>
        <p:txBody>
          <a:bodyPr/>
          <a:lstStyle/>
          <a:p>
            <a:pPr marL="341313" indent="-341313" eaLnBrk="1" hangingPunct="1">
              <a:spcBef>
                <a:spcPts val="700"/>
              </a:spcBef>
              <a:buClr>
                <a:srgbClr val="00000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000000"/>
                </a:solidFill>
              </a:rPr>
              <a:t>  Science </a:t>
            </a:r>
            <a:r>
              <a:rPr lang="en-US" altLang="en-US" sz="2800" dirty="0">
                <a:solidFill>
                  <a:srgbClr val="000000"/>
                </a:solidFill>
              </a:rPr>
              <a:t>has come along way since Aristotle’s theory of </a:t>
            </a:r>
            <a:r>
              <a:rPr lang="en-US" altLang="en-US" sz="2800" dirty="0">
                <a:solidFill>
                  <a:srgbClr val="FFAD7E"/>
                </a:solidFill>
              </a:rPr>
              <a:t>Air</a:t>
            </a:r>
            <a:r>
              <a:rPr lang="en-US" altLang="en-US" sz="2800" dirty="0">
                <a:solidFill>
                  <a:srgbClr val="000000"/>
                </a:solidFill>
              </a:rPr>
              <a:t>, </a:t>
            </a:r>
            <a:r>
              <a:rPr lang="en-US" altLang="en-US" sz="2800" dirty="0">
                <a:solidFill>
                  <a:srgbClr val="3366CC"/>
                </a:solidFill>
              </a:rPr>
              <a:t>Water</a:t>
            </a:r>
            <a:r>
              <a:rPr lang="en-US" altLang="en-US" sz="2800" dirty="0">
                <a:solidFill>
                  <a:srgbClr val="000000"/>
                </a:solidFill>
              </a:rPr>
              <a:t>, </a:t>
            </a:r>
            <a:r>
              <a:rPr lang="en-US" altLang="en-US" sz="2800" dirty="0">
                <a:solidFill>
                  <a:srgbClr val="B8002F"/>
                </a:solidFill>
              </a:rPr>
              <a:t>Fire</a:t>
            </a:r>
            <a:r>
              <a:rPr lang="en-US" altLang="en-US" sz="2800" dirty="0">
                <a:solidFill>
                  <a:srgbClr val="000000"/>
                </a:solidFill>
              </a:rPr>
              <a:t>, and </a:t>
            </a:r>
            <a:r>
              <a:rPr lang="en-US" altLang="en-US" sz="2800" dirty="0">
                <a:solidFill>
                  <a:srgbClr val="BD6B56"/>
                </a:solidFill>
              </a:rPr>
              <a:t>Earth</a:t>
            </a:r>
            <a:r>
              <a:rPr lang="en-US" altLang="en-US" sz="2800" dirty="0">
                <a:solidFill>
                  <a:srgbClr val="000000"/>
                </a:solidFill>
              </a:rPr>
              <a:t>.</a:t>
            </a:r>
          </a:p>
          <a:p>
            <a:pPr marL="341313" indent="-341313" eaLnBrk="1" hangingPunct="1">
              <a:spcBef>
                <a:spcPts val="700"/>
              </a:spcBef>
              <a:buClr>
                <a:srgbClr val="000000"/>
              </a:buClr>
              <a:buSzPct val="100000"/>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smtClean="0">
                <a:solidFill>
                  <a:srgbClr val="000000"/>
                </a:solidFill>
              </a:rPr>
              <a:t>  Scientists </a:t>
            </a:r>
            <a:r>
              <a:rPr lang="en-US" altLang="en-US" sz="2800" dirty="0">
                <a:solidFill>
                  <a:srgbClr val="000000"/>
                </a:solidFill>
              </a:rPr>
              <a:t>have identified </a:t>
            </a:r>
            <a:r>
              <a:rPr lang="en-US" altLang="en-US" sz="2800" b="1" u="sng" dirty="0">
                <a:solidFill>
                  <a:srgbClr val="4BFF54"/>
                </a:solidFill>
                <a:latin typeface="Herculanum" charset="0"/>
              </a:rPr>
              <a:t>92 Natural elements</a:t>
            </a:r>
            <a:r>
              <a:rPr lang="en-US" altLang="en-US" sz="2800" dirty="0">
                <a:solidFill>
                  <a:srgbClr val="000000"/>
                </a:solidFill>
              </a:rPr>
              <a:t>, and created about 28 others.</a:t>
            </a:r>
          </a:p>
        </p:txBody>
      </p:sp>
      <p:grpSp>
        <p:nvGrpSpPr>
          <p:cNvPr id="2" name="Group 5"/>
          <p:cNvGrpSpPr>
            <a:grpSpLocks/>
          </p:cNvGrpSpPr>
          <p:nvPr/>
        </p:nvGrpSpPr>
        <p:grpSpPr bwMode="auto">
          <a:xfrm>
            <a:off x="4648200" y="2089150"/>
            <a:ext cx="3808413" cy="3895725"/>
            <a:chOff x="2928" y="1316"/>
            <a:chExt cx="2399" cy="2454"/>
          </a:xfrm>
        </p:grpSpPr>
        <p:pic>
          <p:nvPicPr>
            <p:cNvPr id="7175" name="Picture 6"/>
            <p:cNvPicPr>
              <a:picLocks noChangeAspect="1" noChangeArrowheads="1"/>
            </p:cNvPicPr>
            <p:nvPr/>
          </p:nvPicPr>
          <p:blipFill>
            <a:blip r:embed="rId3"/>
            <a:srcRect/>
            <a:stretch>
              <a:fillRect/>
            </a:stretch>
          </p:blipFill>
          <p:spPr bwMode="auto">
            <a:xfrm>
              <a:off x="2928" y="1316"/>
              <a:ext cx="2399" cy="2454"/>
            </a:xfrm>
            <a:prstGeom prst="rect">
              <a:avLst/>
            </a:prstGeom>
            <a:noFill/>
            <a:ln w="9525">
              <a:noFill/>
              <a:round/>
              <a:headEnd/>
              <a:tailEnd/>
            </a:ln>
            <a:effectLst/>
          </p:spPr>
        </p:pic>
        <p:sp>
          <p:nvSpPr>
            <p:cNvPr id="7176" name="Text Box 7"/>
            <p:cNvSpPr txBox="1">
              <a:spLocks noChangeArrowheads="1"/>
            </p:cNvSpPr>
            <p:nvPr/>
          </p:nvSpPr>
          <p:spPr bwMode="auto">
            <a:xfrm>
              <a:off x="2928" y="1316"/>
              <a:ext cx="2399" cy="2454"/>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heel(4)">
                                      <p:cBhvr additive="repl">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52400" marR="5080" indent="-139700">
              <a:spcBef>
                <a:spcPts val="20"/>
              </a:spcBef>
              <a:tabLst>
                <a:tab pos="167640" algn="l"/>
              </a:tabLst>
            </a:pPr>
            <a:r>
              <a:rPr lang="en-US" sz="2800" b="1" spc="-5" dirty="0" smtClean="0">
                <a:latin typeface="Arial"/>
                <a:cs typeface="Arial"/>
              </a:rPr>
              <a:t>Sodium </a:t>
            </a:r>
            <a:r>
              <a:rPr lang="en-US" sz="2800" b="1" dirty="0" smtClean="0">
                <a:latin typeface="Arial"/>
                <a:cs typeface="Arial"/>
              </a:rPr>
              <a:t>and </a:t>
            </a:r>
            <a:r>
              <a:rPr lang="en-US" sz="2800" b="1" spc="-5" dirty="0" smtClean="0">
                <a:latin typeface="Arial"/>
                <a:cs typeface="Arial"/>
              </a:rPr>
              <a:t>potassium </a:t>
            </a:r>
            <a:r>
              <a:rPr lang="en-US" sz="2800" b="1" dirty="0" smtClean="0">
                <a:latin typeface="Arial"/>
                <a:cs typeface="Arial"/>
              </a:rPr>
              <a:t>react </a:t>
            </a:r>
            <a:r>
              <a:rPr lang="en-US" sz="2800" b="1" spc="-10" dirty="0" smtClean="0">
                <a:latin typeface="Arial"/>
                <a:cs typeface="Arial"/>
              </a:rPr>
              <a:t>violently </a:t>
            </a:r>
            <a:r>
              <a:rPr lang="en-US" sz="2800" b="1" spc="10" dirty="0" smtClean="0">
                <a:latin typeface="Arial"/>
                <a:cs typeface="Arial"/>
              </a:rPr>
              <a:t>with </a:t>
            </a:r>
            <a:r>
              <a:rPr lang="en-US" sz="2800" b="1" spc="-5" dirty="0" smtClean="0">
                <a:latin typeface="Arial"/>
                <a:cs typeface="Arial"/>
              </a:rPr>
              <a:t>cold </a:t>
            </a:r>
            <a:r>
              <a:rPr lang="en-US" sz="2800" b="1" spc="10" dirty="0" smtClean="0">
                <a:latin typeface="Arial"/>
                <a:cs typeface="Arial"/>
              </a:rPr>
              <a:t>water </a:t>
            </a:r>
            <a:r>
              <a:rPr lang="en-US" sz="2800" b="1" dirty="0" smtClean="0">
                <a:latin typeface="Arial"/>
                <a:cs typeface="Arial"/>
              </a:rPr>
              <a:t>to </a:t>
            </a:r>
            <a:r>
              <a:rPr lang="en-US" sz="2800" b="1" spc="-5" dirty="0" smtClean="0">
                <a:latin typeface="Arial"/>
                <a:cs typeface="Arial"/>
              </a:rPr>
              <a:t>form sodium  </a:t>
            </a:r>
            <a:r>
              <a:rPr lang="en-US" sz="2800" b="1" spc="-10" dirty="0" smtClean="0">
                <a:latin typeface="Arial"/>
                <a:cs typeface="Arial"/>
              </a:rPr>
              <a:t>hydroxide </a:t>
            </a:r>
            <a:r>
              <a:rPr lang="en-US" sz="2800" b="1" dirty="0" smtClean="0">
                <a:latin typeface="Arial"/>
                <a:cs typeface="Arial"/>
              </a:rPr>
              <a:t>and </a:t>
            </a:r>
            <a:r>
              <a:rPr lang="en-US" sz="2800" b="1" spc="-10" dirty="0" smtClean="0">
                <a:latin typeface="Arial"/>
                <a:cs typeface="Arial"/>
              </a:rPr>
              <a:t>hydrogen </a:t>
            </a:r>
            <a:r>
              <a:rPr lang="en-US" sz="2800" b="1" dirty="0" smtClean="0">
                <a:latin typeface="Arial"/>
                <a:cs typeface="Arial"/>
              </a:rPr>
              <a:t>and catches</a:t>
            </a:r>
            <a:r>
              <a:rPr lang="en-US" sz="2800" b="1" spc="-5" dirty="0" smtClean="0">
                <a:latin typeface="Arial"/>
                <a:cs typeface="Arial"/>
              </a:rPr>
              <a:t> fire.</a:t>
            </a:r>
            <a:endParaRPr lang="en-US" sz="2800" dirty="0" smtClean="0">
              <a:latin typeface="Arial"/>
              <a:cs typeface="Arial"/>
            </a:endParaRPr>
          </a:p>
          <a:p>
            <a:pPr marL="152400" marR="372745" indent="-139700">
              <a:lnSpc>
                <a:spcPct val="100800"/>
              </a:lnSpc>
              <a:spcBef>
                <a:spcPts val="10"/>
              </a:spcBef>
              <a:tabLst>
                <a:tab pos="167640" algn="l"/>
              </a:tabLst>
            </a:pPr>
            <a:r>
              <a:rPr lang="en-US" sz="2800" b="1" spc="-5" dirty="0" smtClean="0">
                <a:latin typeface="Arial"/>
                <a:cs typeface="Arial"/>
              </a:rPr>
              <a:t>Calcium </a:t>
            </a:r>
            <a:r>
              <a:rPr lang="en-US" sz="2800" b="1" dirty="0" smtClean="0">
                <a:latin typeface="Arial"/>
                <a:cs typeface="Arial"/>
              </a:rPr>
              <a:t>reacts less </a:t>
            </a:r>
            <a:r>
              <a:rPr lang="en-US" sz="2800" b="1" spc="-5" dirty="0" smtClean="0">
                <a:latin typeface="Arial"/>
                <a:cs typeface="Arial"/>
              </a:rPr>
              <a:t>violently </a:t>
            </a:r>
            <a:r>
              <a:rPr lang="en-US" sz="2800" b="1" spc="10" dirty="0" smtClean="0">
                <a:latin typeface="Arial"/>
                <a:cs typeface="Arial"/>
              </a:rPr>
              <a:t>with water </a:t>
            </a:r>
            <a:r>
              <a:rPr lang="en-US" sz="2800" b="1" dirty="0" smtClean="0">
                <a:latin typeface="Arial"/>
                <a:cs typeface="Arial"/>
              </a:rPr>
              <a:t>to form </a:t>
            </a:r>
            <a:r>
              <a:rPr lang="en-US" sz="2800" b="1" spc="-5" dirty="0" smtClean="0">
                <a:latin typeface="Arial"/>
                <a:cs typeface="Arial"/>
              </a:rPr>
              <a:t>calcium </a:t>
            </a:r>
            <a:r>
              <a:rPr lang="en-US" sz="2800" b="1" spc="-10" dirty="0" smtClean="0">
                <a:latin typeface="Arial"/>
                <a:cs typeface="Arial"/>
              </a:rPr>
              <a:t>hydroxide  </a:t>
            </a:r>
            <a:r>
              <a:rPr lang="en-US" sz="2800" b="1" dirty="0" smtClean="0">
                <a:latin typeface="Arial"/>
                <a:cs typeface="Arial"/>
              </a:rPr>
              <a:t>and </a:t>
            </a:r>
            <a:r>
              <a:rPr lang="en-US" sz="2800" b="1" spc="10" dirty="0" smtClean="0">
                <a:latin typeface="Arial"/>
                <a:cs typeface="Arial"/>
              </a:rPr>
              <a:t>water </a:t>
            </a:r>
            <a:r>
              <a:rPr lang="en-US" sz="2800" b="1" dirty="0" smtClean="0">
                <a:latin typeface="Arial"/>
                <a:cs typeface="Arial"/>
              </a:rPr>
              <a:t>and </a:t>
            </a:r>
            <a:r>
              <a:rPr lang="en-US" sz="2800" b="1" spc="-5" dirty="0" smtClean="0">
                <a:latin typeface="Arial"/>
                <a:cs typeface="Arial"/>
              </a:rPr>
              <a:t>does </a:t>
            </a:r>
            <a:r>
              <a:rPr lang="en-US" sz="2800" b="1" dirty="0" smtClean="0">
                <a:latin typeface="Arial"/>
                <a:cs typeface="Arial"/>
              </a:rPr>
              <a:t>not catch</a:t>
            </a:r>
            <a:r>
              <a:rPr lang="en-US" sz="2800" b="1" spc="-35" dirty="0" smtClean="0">
                <a:latin typeface="Arial"/>
                <a:cs typeface="Arial"/>
              </a:rPr>
              <a:t> </a:t>
            </a:r>
            <a:r>
              <a:rPr lang="en-US" sz="2800" b="1" spc="-5" dirty="0" smtClean="0">
                <a:latin typeface="Arial"/>
                <a:cs typeface="Arial"/>
              </a:rPr>
              <a:t>fire.</a:t>
            </a:r>
            <a:endParaRPr lang="en-US" sz="2800" dirty="0" smtClean="0">
              <a:latin typeface="Arial"/>
              <a:cs typeface="Arial"/>
            </a:endParaRPr>
          </a:p>
          <a:p>
            <a:pPr marL="152400" marR="97790" indent="-139700">
              <a:lnSpc>
                <a:spcPct val="100800"/>
              </a:lnSpc>
              <a:tabLst>
                <a:tab pos="167640" algn="l"/>
              </a:tabLst>
            </a:pPr>
            <a:r>
              <a:rPr lang="en-US" sz="2800" b="1" dirty="0" smtClean="0">
                <a:latin typeface="Arial"/>
                <a:cs typeface="Arial"/>
              </a:rPr>
              <a:t>Magnesium reacts </a:t>
            </a:r>
            <a:r>
              <a:rPr lang="en-US" sz="2800" b="1" spc="-5" dirty="0" smtClean="0">
                <a:latin typeface="Arial"/>
                <a:cs typeface="Arial"/>
              </a:rPr>
              <a:t>only </a:t>
            </a:r>
            <a:r>
              <a:rPr lang="en-US" sz="2800" b="1" spc="15" dirty="0" smtClean="0">
                <a:latin typeface="Arial"/>
                <a:cs typeface="Arial"/>
              </a:rPr>
              <a:t>with </a:t>
            </a:r>
            <a:r>
              <a:rPr lang="en-US" sz="2800" b="1" spc="-5" dirty="0" smtClean="0">
                <a:latin typeface="Arial"/>
                <a:cs typeface="Arial"/>
              </a:rPr>
              <a:t>hot </a:t>
            </a:r>
            <a:r>
              <a:rPr lang="en-US" sz="2800" b="1" spc="10" dirty="0" smtClean="0">
                <a:latin typeface="Arial"/>
                <a:cs typeface="Arial"/>
              </a:rPr>
              <a:t>water </a:t>
            </a:r>
            <a:r>
              <a:rPr lang="en-US" sz="2800" b="1" dirty="0" smtClean="0">
                <a:latin typeface="Arial"/>
                <a:cs typeface="Arial"/>
              </a:rPr>
              <a:t>to form </a:t>
            </a:r>
            <a:r>
              <a:rPr lang="en-US" sz="2800" b="1" spc="-5" dirty="0" smtClean="0">
                <a:latin typeface="Arial"/>
                <a:cs typeface="Arial"/>
              </a:rPr>
              <a:t>magnesium </a:t>
            </a:r>
            <a:r>
              <a:rPr lang="en-US" sz="2800" b="1" spc="-10" dirty="0" smtClean="0">
                <a:latin typeface="Arial"/>
                <a:cs typeface="Arial"/>
              </a:rPr>
              <a:t>hydroxide  </a:t>
            </a:r>
            <a:r>
              <a:rPr lang="en-US" sz="2800" b="1" dirty="0" smtClean="0">
                <a:latin typeface="Arial"/>
                <a:cs typeface="Arial"/>
              </a:rPr>
              <a:t>and</a:t>
            </a:r>
            <a:r>
              <a:rPr lang="en-US" sz="2800" b="1" spc="-10" dirty="0" smtClean="0">
                <a:latin typeface="Arial"/>
                <a:cs typeface="Arial"/>
              </a:rPr>
              <a:t> hydrogen.</a:t>
            </a:r>
            <a:endParaRPr lang="en-US" sz="2800" dirty="0" smtClean="0">
              <a:latin typeface="Arial"/>
              <a:cs typeface="Arial"/>
            </a:endParaRPr>
          </a:p>
          <a:p>
            <a:pPr marL="152400" marR="473075" indent="-139700">
              <a:lnSpc>
                <a:spcPts val="2420"/>
              </a:lnSpc>
              <a:spcBef>
                <a:spcPts val="75"/>
              </a:spcBef>
              <a:tabLst>
                <a:tab pos="167640" algn="l"/>
              </a:tabLst>
            </a:pPr>
            <a:r>
              <a:rPr lang="en-US" sz="2800" b="1" dirty="0" smtClean="0">
                <a:latin typeface="Arial"/>
                <a:cs typeface="Arial"/>
              </a:rPr>
              <a:t>Metals </a:t>
            </a:r>
            <a:r>
              <a:rPr lang="en-US" sz="2800" b="1" spc="-5" dirty="0" smtClean="0">
                <a:latin typeface="Arial"/>
                <a:cs typeface="Arial"/>
              </a:rPr>
              <a:t>like </a:t>
            </a:r>
            <a:r>
              <a:rPr lang="en-US" sz="2800" b="1" spc="-5" dirty="0" err="1" smtClean="0">
                <a:latin typeface="Arial"/>
                <a:cs typeface="Arial"/>
              </a:rPr>
              <a:t>aluminium</a:t>
            </a:r>
            <a:r>
              <a:rPr lang="en-US" sz="2800" b="1" spc="-5" dirty="0" smtClean="0">
                <a:latin typeface="Arial"/>
                <a:cs typeface="Arial"/>
              </a:rPr>
              <a:t>, iron </a:t>
            </a:r>
            <a:r>
              <a:rPr lang="en-US" sz="2800" b="1" dirty="0" smtClean="0">
                <a:latin typeface="Arial"/>
                <a:cs typeface="Arial"/>
              </a:rPr>
              <a:t>and zinc react </a:t>
            </a:r>
            <a:r>
              <a:rPr lang="en-US" sz="2800" b="1" spc="-5" dirty="0" smtClean="0">
                <a:latin typeface="Arial"/>
                <a:cs typeface="Arial"/>
              </a:rPr>
              <a:t>only </a:t>
            </a:r>
            <a:r>
              <a:rPr lang="en-US" sz="2800" b="1" spc="10" dirty="0" smtClean="0">
                <a:latin typeface="Arial"/>
                <a:cs typeface="Arial"/>
              </a:rPr>
              <a:t>with </a:t>
            </a:r>
            <a:r>
              <a:rPr lang="en-US" sz="2800" b="1" dirty="0" smtClean="0">
                <a:latin typeface="Arial"/>
                <a:cs typeface="Arial"/>
              </a:rPr>
              <a:t>steam to </a:t>
            </a:r>
            <a:r>
              <a:rPr lang="en-US" sz="2800" b="1" spc="-5" dirty="0" smtClean="0">
                <a:latin typeface="Arial"/>
                <a:cs typeface="Arial"/>
              </a:rPr>
              <a:t>form  </a:t>
            </a:r>
            <a:r>
              <a:rPr lang="en-US" sz="2800" b="1" dirty="0" smtClean="0">
                <a:latin typeface="Arial"/>
                <a:cs typeface="Arial"/>
              </a:rPr>
              <a:t>the </a:t>
            </a:r>
            <a:r>
              <a:rPr lang="en-US" sz="2800" b="1" spc="-5" dirty="0" smtClean="0">
                <a:latin typeface="Arial"/>
                <a:cs typeface="Arial"/>
              </a:rPr>
              <a:t>metal oxides </a:t>
            </a:r>
            <a:r>
              <a:rPr lang="en-US" sz="2800" b="1" dirty="0" smtClean="0">
                <a:latin typeface="Arial"/>
                <a:cs typeface="Arial"/>
              </a:rPr>
              <a:t>and</a:t>
            </a:r>
            <a:r>
              <a:rPr lang="en-US" sz="2800" b="1" spc="-15" dirty="0" smtClean="0">
                <a:latin typeface="Arial"/>
                <a:cs typeface="Arial"/>
              </a:rPr>
              <a:t> </a:t>
            </a:r>
            <a:r>
              <a:rPr lang="en-US" sz="2800" b="1" spc="-10" dirty="0" smtClean="0">
                <a:latin typeface="Arial"/>
                <a:cs typeface="Arial"/>
              </a:rPr>
              <a:t>hydrogen.</a:t>
            </a:r>
            <a:endParaRPr lang="en-US" sz="2800" dirty="0" smtClean="0">
              <a:latin typeface="Arial"/>
              <a:cs typeface="Arial"/>
            </a:endParaRPr>
          </a:p>
          <a:p>
            <a:pPr marL="167005" indent="-154940">
              <a:lnSpc>
                <a:spcPts val="2335"/>
              </a:lnSpc>
              <a:tabLst>
                <a:tab pos="167640" algn="l"/>
              </a:tabLst>
            </a:pPr>
            <a:r>
              <a:rPr lang="en-US" sz="2800" b="1" dirty="0" smtClean="0">
                <a:latin typeface="Arial"/>
                <a:cs typeface="Arial"/>
              </a:rPr>
              <a:t>Metals </a:t>
            </a:r>
            <a:r>
              <a:rPr lang="en-US" sz="2800" b="1" spc="-5" dirty="0" smtClean="0">
                <a:latin typeface="Arial"/>
                <a:cs typeface="Arial"/>
              </a:rPr>
              <a:t>like lead, copper, </a:t>
            </a:r>
            <a:r>
              <a:rPr lang="en-US" sz="2800" b="1" spc="-10" dirty="0" smtClean="0">
                <a:latin typeface="Arial"/>
                <a:cs typeface="Arial"/>
              </a:rPr>
              <a:t>silver </a:t>
            </a:r>
            <a:r>
              <a:rPr lang="en-US" sz="2800" b="1" dirty="0" smtClean="0">
                <a:latin typeface="Arial"/>
                <a:cs typeface="Arial"/>
              </a:rPr>
              <a:t>and </a:t>
            </a:r>
            <a:r>
              <a:rPr lang="en-US" sz="2800" b="1" spc="-5" dirty="0" smtClean="0">
                <a:latin typeface="Arial"/>
                <a:cs typeface="Arial"/>
              </a:rPr>
              <a:t>gold do </a:t>
            </a:r>
            <a:r>
              <a:rPr lang="en-US" sz="2800" b="1" dirty="0" smtClean="0">
                <a:latin typeface="Arial"/>
                <a:cs typeface="Arial"/>
              </a:rPr>
              <a:t>not react </a:t>
            </a:r>
            <a:r>
              <a:rPr lang="en-US" sz="2800" b="1" spc="15" dirty="0" smtClean="0">
                <a:latin typeface="Arial"/>
                <a:cs typeface="Arial"/>
              </a:rPr>
              <a:t>with</a:t>
            </a:r>
            <a:r>
              <a:rPr lang="en-US" sz="2800" b="1" spc="-20" dirty="0" smtClean="0">
                <a:latin typeface="Arial"/>
                <a:cs typeface="Arial"/>
              </a:rPr>
              <a:t> </a:t>
            </a:r>
            <a:r>
              <a:rPr lang="en-US" sz="2800" b="1" spc="10" dirty="0" smtClean="0">
                <a:latin typeface="Arial"/>
                <a:cs typeface="Arial"/>
              </a:rPr>
              <a:t>water.</a:t>
            </a:r>
            <a:endParaRPr lang="en-US" sz="2800" dirty="0" smtClean="0">
              <a:latin typeface="Arial"/>
              <a:cs typeface="Arial"/>
            </a:endParaRPr>
          </a:p>
          <a:p>
            <a:endParaRPr lang="en-US" dirty="0"/>
          </a:p>
        </p:txBody>
      </p:sp>
      <p:sp>
        <p:nvSpPr>
          <p:cNvPr id="3" name="Title 2"/>
          <p:cNvSpPr>
            <a:spLocks noGrp="1"/>
          </p:cNvSpPr>
          <p:nvPr>
            <p:ph type="title"/>
          </p:nvPr>
        </p:nvSpPr>
        <p:spPr>
          <a:xfrm>
            <a:off x="228600" y="0"/>
            <a:ext cx="8458200" cy="1417638"/>
          </a:xfrm>
        </p:spPr>
        <p:txBody>
          <a:bodyPr>
            <a:normAutofit fontScale="90000"/>
          </a:bodyPr>
          <a:lstStyle/>
          <a:p>
            <a:r>
              <a:rPr lang="en-US" sz="3100" spc="-10" dirty="0" smtClean="0">
                <a:solidFill>
                  <a:srgbClr val="FF3300"/>
                </a:solidFill>
                <a:uFill>
                  <a:solidFill>
                    <a:srgbClr val="FF3300"/>
                  </a:solidFill>
                </a:uFill>
                <a:latin typeface="Arial"/>
                <a:cs typeface="Arial"/>
              </a:rPr>
              <a:t>The </a:t>
            </a:r>
            <a:r>
              <a:rPr lang="en-US" sz="3100" spc="-5" dirty="0" smtClean="0">
                <a:solidFill>
                  <a:srgbClr val="FF3300"/>
                </a:solidFill>
                <a:uFill>
                  <a:solidFill>
                    <a:srgbClr val="FF3300"/>
                  </a:solidFill>
                </a:uFill>
                <a:latin typeface="Arial"/>
                <a:cs typeface="Arial"/>
              </a:rPr>
              <a:t>reactivity of different metals </a:t>
            </a:r>
            <a:r>
              <a:rPr lang="en-US" sz="3100" spc="5" dirty="0" smtClean="0">
                <a:solidFill>
                  <a:srgbClr val="FF3300"/>
                </a:solidFill>
                <a:uFill>
                  <a:solidFill>
                    <a:srgbClr val="FF3300"/>
                  </a:solidFill>
                </a:uFill>
                <a:latin typeface="Arial"/>
                <a:cs typeface="Arial"/>
              </a:rPr>
              <a:t>with </a:t>
            </a:r>
            <a:r>
              <a:rPr lang="en-US" sz="3100" dirty="0" smtClean="0">
                <a:solidFill>
                  <a:srgbClr val="FF3300"/>
                </a:solidFill>
                <a:uFill>
                  <a:solidFill>
                    <a:srgbClr val="FF3300"/>
                  </a:solidFill>
                </a:uFill>
                <a:latin typeface="Arial"/>
                <a:cs typeface="Arial"/>
              </a:rPr>
              <a:t>water is </a:t>
            </a:r>
            <a:r>
              <a:rPr lang="en-US" sz="3100" spc="-5" dirty="0" smtClean="0">
                <a:solidFill>
                  <a:srgbClr val="FF3300"/>
                </a:solidFill>
                <a:uFill>
                  <a:solidFill>
                    <a:srgbClr val="FF3300"/>
                  </a:solidFill>
                </a:uFill>
                <a:latin typeface="Arial"/>
                <a:cs typeface="Arial"/>
              </a:rPr>
              <a:t>different</a:t>
            </a:r>
            <a:r>
              <a:rPr lang="en-US" sz="3100" spc="30" dirty="0" smtClean="0">
                <a:solidFill>
                  <a:srgbClr val="FF3300"/>
                </a:solidFill>
                <a:uFill>
                  <a:solidFill>
                    <a:srgbClr val="FF3300"/>
                  </a:solidFill>
                </a:uFill>
                <a:latin typeface="Arial"/>
                <a:cs typeface="Arial"/>
              </a:rPr>
              <a:t> </a:t>
            </a:r>
            <a:r>
              <a:rPr lang="en-US" sz="3100" spc="5" dirty="0" smtClean="0">
                <a:solidFill>
                  <a:srgbClr val="FF3300"/>
                </a:solidFill>
                <a:uFill>
                  <a:solidFill>
                    <a:srgbClr val="FF3300"/>
                  </a:solidFill>
                </a:uFill>
                <a:latin typeface="Arial"/>
                <a:cs typeface="Arial"/>
              </a:rPr>
              <a:t>:-</a:t>
            </a:r>
            <a:r>
              <a:rPr lang="en-US" sz="4400" dirty="0" smtClean="0">
                <a:latin typeface="Arial"/>
                <a:cs typeface="Arial"/>
              </a:rPr>
              <a:t/>
            </a:r>
            <a:br>
              <a:rPr lang="en-US" sz="4400" dirty="0" smtClean="0">
                <a:latin typeface="Arial"/>
                <a:cs typeface="Arial"/>
              </a:rPr>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928" y="1301496"/>
            <a:ext cx="4608576" cy="34610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45379" y="361188"/>
            <a:ext cx="4018787" cy="534009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025644" y="5816600"/>
            <a:ext cx="3779520"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Carlito"/>
                <a:cs typeface="Carlito"/>
              </a:rPr>
              <a:t>Reaction </a:t>
            </a:r>
            <a:r>
              <a:rPr sz="2800" spc="-5" dirty="0">
                <a:latin typeface="Carlito"/>
                <a:cs typeface="Carlito"/>
              </a:rPr>
              <a:t>of Na with</a:t>
            </a:r>
            <a:r>
              <a:rPr sz="2800" spc="-20" dirty="0">
                <a:latin typeface="Carlito"/>
                <a:cs typeface="Carlito"/>
              </a:rPr>
              <a:t> water</a:t>
            </a:r>
            <a:endParaRPr sz="2800">
              <a:latin typeface="Carlito"/>
              <a:cs typeface="Carlit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267" y="768858"/>
            <a:ext cx="8817610" cy="5146675"/>
          </a:xfrm>
          <a:prstGeom prst="rect">
            <a:avLst/>
          </a:prstGeom>
        </p:spPr>
        <p:txBody>
          <a:bodyPr vert="horz" wrap="square" lIns="0" tIns="12065" rIns="0" bIns="0" rtlCol="0">
            <a:spAutoFit/>
          </a:bodyPr>
          <a:lstStyle/>
          <a:p>
            <a:pPr marL="139700" marR="67945" algn="just">
              <a:lnSpc>
                <a:spcPct val="100000"/>
              </a:lnSpc>
              <a:spcBef>
                <a:spcPts val="95"/>
              </a:spcBef>
            </a:pPr>
            <a:r>
              <a:rPr sz="2800" spc="-10" dirty="0">
                <a:latin typeface="Carlito"/>
                <a:cs typeface="Carlito"/>
              </a:rPr>
              <a:t>Calcium reacts </a:t>
            </a:r>
            <a:r>
              <a:rPr sz="2800" spc="-5" dirty="0">
                <a:latin typeface="Carlito"/>
                <a:cs typeface="Carlito"/>
              </a:rPr>
              <a:t>with </a:t>
            </a:r>
            <a:r>
              <a:rPr sz="2800" spc="-20" dirty="0">
                <a:latin typeface="Carlito"/>
                <a:cs typeface="Carlito"/>
              </a:rPr>
              <a:t>water </a:t>
            </a:r>
            <a:r>
              <a:rPr sz="2800" spc="-5" dirty="0">
                <a:latin typeface="Carlito"/>
                <a:cs typeface="Carlito"/>
              </a:rPr>
              <a:t>less </a:t>
            </a:r>
            <a:r>
              <a:rPr sz="2800" spc="-30" dirty="0">
                <a:latin typeface="Carlito"/>
                <a:cs typeface="Carlito"/>
              </a:rPr>
              <a:t>vigorously. </a:t>
            </a:r>
            <a:r>
              <a:rPr sz="2800" spc="-10" dirty="0">
                <a:latin typeface="Carlito"/>
                <a:cs typeface="Carlito"/>
              </a:rPr>
              <a:t>The </a:t>
            </a:r>
            <a:r>
              <a:rPr sz="2800" spc="-15" dirty="0">
                <a:latin typeface="Carlito"/>
                <a:cs typeface="Carlito"/>
              </a:rPr>
              <a:t>heat evolved  </a:t>
            </a:r>
            <a:r>
              <a:rPr sz="2800" spc="-10" dirty="0">
                <a:latin typeface="Carlito"/>
                <a:cs typeface="Carlito"/>
              </a:rPr>
              <a:t>is not </a:t>
            </a:r>
            <a:r>
              <a:rPr sz="2800" spc="-15" dirty="0">
                <a:latin typeface="Carlito"/>
                <a:cs typeface="Carlito"/>
              </a:rPr>
              <a:t>sufficient </a:t>
            </a:r>
            <a:r>
              <a:rPr sz="2800" spc="-25" dirty="0">
                <a:latin typeface="Carlito"/>
                <a:cs typeface="Carlito"/>
              </a:rPr>
              <a:t>for hydrogen </a:t>
            </a:r>
            <a:r>
              <a:rPr sz="2800" spc="-15" dirty="0">
                <a:latin typeface="Carlito"/>
                <a:cs typeface="Carlito"/>
              </a:rPr>
              <a:t>to </a:t>
            </a:r>
            <a:r>
              <a:rPr sz="2800" spc="-20" dirty="0">
                <a:latin typeface="Carlito"/>
                <a:cs typeface="Carlito"/>
              </a:rPr>
              <a:t>catch</a:t>
            </a:r>
            <a:r>
              <a:rPr sz="2800" spc="170" dirty="0">
                <a:latin typeface="Carlito"/>
                <a:cs typeface="Carlito"/>
              </a:rPr>
              <a:t> </a:t>
            </a:r>
            <a:r>
              <a:rPr sz="2800" spc="-20" dirty="0">
                <a:latin typeface="Carlito"/>
                <a:cs typeface="Carlito"/>
              </a:rPr>
              <a:t>fire</a:t>
            </a:r>
            <a:endParaRPr sz="2800">
              <a:latin typeface="Carlito"/>
              <a:cs typeface="Carlito"/>
            </a:endParaRPr>
          </a:p>
          <a:p>
            <a:pPr>
              <a:lnSpc>
                <a:spcPct val="100000"/>
              </a:lnSpc>
            </a:pPr>
            <a:endParaRPr sz="2750">
              <a:latin typeface="Carlito"/>
              <a:cs typeface="Carlito"/>
            </a:endParaRPr>
          </a:p>
          <a:p>
            <a:pPr marL="139700" marR="66675" algn="just">
              <a:lnSpc>
                <a:spcPct val="100000"/>
              </a:lnSpc>
              <a:spcBef>
                <a:spcPts val="5"/>
              </a:spcBef>
            </a:pPr>
            <a:r>
              <a:rPr sz="2800" spc="-10" dirty="0">
                <a:latin typeface="Carlito"/>
                <a:cs typeface="Carlito"/>
              </a:rPr>
              <a:t>Instead, </a:t>
            </a:r>
            <a:r>
              <a:rPr sz="2800" spc="-5" dirty="0">
                <a:latin typeface="Carlito"/>
                <a:cs typeface="Carlito"/>
              </a:rPr>
              <a:t>calcium </a:t>
            </a:r>
            <a:r>
              <a:rPr sz="2800" spc="-15" dirty="0">
                <a:latin typeface="Carlito"/>
                <a:cs typeface="Carlito"/>
              </a:rPr>
              <a:t>starts</a:t>
            </a:r>
            <a:r>
              <a:rPr sz="2800" spc="600" dirty="0">
                <a:latin typeface="Carlito"/>
                <a:cs typeface="Carlito"/>
              </a:rPr>
              <a:t> </a:t>
            </a:r>
            <a:r>
              <a:rPr sz="2800" spc="-60" dirty="0">
                <a:latin typeface="Arial"/>
                <a:cs typeface="Arial"/>
              </a:rPr>
              <a:t>ﬂoating </a:t>
            </a:r>
            <a:r>
              <a:rPr sz="2800" spc="-5" dirty="0">
                <a:latin typeface="Carlito"/>
                <a:cs typeface="Carlito"/>
              </a:rPr>
              <a:t>because the bubbles of  </a:t>
            </a:r>
            <a:r>
              <a:rPr sz="2800" spc="-30" dirty="0">
                <a:latin typeface="Carlito"/>
                <a:cs typeface="Carlito"/>
              </a:rPr>
              <a:t>hydrogen </a:t>
            </a:r>
            <a:r>
              <a:rPr sz="2800" spc="-20" dirty="0">
                <a:latin typeface="Carlito"/>
                <a:cs typeface="Carlito"/>
              </a:rPr>
              <a:t>gas formed </a:t>
            </a:r>
            <a:r>
              <a:rPr sz="2800" spc="-10" dirty="0">
                <a:latin typeface="Carlito"/>
                <a:cs typeface="Carlito"/>
              </a:rPr>
              <a:t>stick </a:t>
            </a:r>
            <a:r>
              <a:rPr sz="2800" spc="-15" dirty="0">
                <a:latin typeface="Carlito"/>
                <a:cs typeface="Carlito"/>
              </a:rPr>
              <a:t>to </a:t>
            </a:r>
            <a:r>
              <a:rPr sz="2800" spc="-5" dirty="0">
                <a:latin typeface="Carlito"/>
                <a:cs typeface="Carlito"/>
              </a:rPr>
              <a:t>the </a:t>
            </a:r>
            <a:r>
              <a:rPr sz="2800" spc="-15" dirty="0">
                <a:latin typeface="Carlito"/>
                <a:cs typeface="Carlito"/>
              </a:rPr>
              <a:t>surface </a:t>
            </a:r>
            <a:r>
              <a:rPr sz="2800" spc="-5" dirty="0">
                <a:latin typeface="Carlito"/>
                <a:cs typeface="Carlito"/>
              </a:rPr>
              <a:t>of the</a:t>
            </a:r>
            <a:r>
              <a:rPr sz="2800" spc="210" dirty="0">
                <a:latin typeface="Carlito"/>
                <a:cs typeface="Carlito"/>
              </a:rPr>
              <a:t> </a:t>
            </a:r>
            <a:r>
              <a:rPr sz="2800" spc="-15" dirty="0">
                <a:latin typeface="Carlito"/>
                <a:cs typeface="Carlito"/>
              </a:rPr>
              <a:t>metal</a:t>
            </a:r>
            <a:endParaRPr sz="2800">
              <a:latin typeface="Carlito"/>
              <a:cs typeface="Carlito"/>
            </a:endParaRPr>
          </a:p>
          <a:p>
            <a:pPr>
              <a:lnSpc>
                <a:spcPct val="100000"/>
              </a:lnSpc>
            </a:pPr>
            <a:endParaRPr sz="2750">
              <a:latin typeface="Carlito"/>
              <a:cs typeface="Carlito"/>
            </a:endParaRPr>
          </a:p>
          <a:p>
            <a:pPr marL="139700" algn="just">
              <a:lnSpc>
                <a:spcPct val="100000"/>
              </a:lnSpc>
              <a:spcBef>
                <a:spcPts val="5"/>
              </a:spcBef>
            </a:pPr>
            <a:r>
              <a:rPr sz="2800" spc="-5" dirty="0">
                <a:latin typeface="Carlito"/>
                <a:cs typeface="Carlito"/>
              </a:rPr>
              <a:t>Ca + </a:t>
            </a:r>
            <a:r>
              <a:rPr sz="2800" spc="-85" dirty="0">
                <a:latin typeface="Carlito"/>
                <a:cs typeface="Carlito"/>
              </a:rPr>
              <a:t>2H</a:t>
            </a:r>
            <a:r>
              <a:rPr sz="2775" spc="-127" baseline="-21021" dirty="0">
                <a:latin typeface="Carlito"/>
                <a:cs typeface="Carlito"/>
              </a:rPr>
              <a:t>2</a:t>
            </a:r>
            <a:r>
              <a:rPr sz="2800" spc="-85" dirty="0">
                <a:latin typeface="Arial"/>
                <a:cs typeface="Arial"/>
              </a:rPr>
              <a:t>O </a:t>
            </a:r>
            <a:r>
              <a:rPr sz="2800" spc="-270" dirty="0">
                <a:latin typeface="Arial"/>
                <a:cs typeface="Arial"/>
              </a:rPr>
              <a:t>→ </a:t>
            </a:r>
            <a:r>
              <a:rPr sz="2800" spc="-5" dirty="0">
                <a:latin typeface="Carlito"/>
                <a:cs typeface="Carlito"/>
              </a:rPr>
              <a:t>Ca(OH)</a:t>
            </a:r>
            <a:r>
              <a:rPr sz="2775" spc="-7" baseline="-21021" dirty="0">
                <a:latin typeface="Carlito"/>
                <a:cs typeface="Carlito"/>
              </a:rPr>
              <a:t>2 </a:t>
            </a:r>
            <a:r>
              <a:rPr sz="2800" spc="-5" dirty="0">
                <a:latin typeface="Carlito"/>
                <a:cs typeface="Carlito"/>
              </a:rPr>
              <a:t>+</a:t>
            </a:r>
            <a:r>
              <a:rPr sz="2800" spc="-85" dirty="0">
                <a:latin typeface="Carlito"/>
                <a:cs typeface="Carlito"/>
              </a:rPr>
              <a:t> </a:t>
            </a:r>
            <a:r>
              <a:rPr sz="2800" dirty="0">
                <a:latin typeface="Carlito"/>
                <a:cs typeface="Carlito"/>
              </a:rPr>
              <a:t>H</a:t>
            </a:r>
            <a:r>
              <a:rPr sz="2775" baseline="-21021" dirty="0">
                <a:latin typeface="Carlito"/>
                <a:cs typeface="Carlito"/>
              </a:rPr>
              <a:t>2</a:t>
            </a:r>
            <a:endParaRPr sz="2775" baseline="-21021">
              <a:latin typeface="Carlito"/>
              <a:cs typeface="Carlito"/>
            </a:endParaRPr>
          </a:p>
          <a:p>
            <a:pPr>
              <a:lnSpc>
                <a:spcPct val="100000"/>
              </a:lnSpc>
            </a:pPr>
            <a:endParaRPr sz="2750">
              <a:latin typeface="Carlito"/>
              <a:cs typeface="Carlito"/>
            </a:endParaRPr>
          </a:p>
          <a:p>
            <a:pPr marL="139700" marR="66040" algn="just">
              <a:lnSpc>
                <a:spcPct val="100000"/>
              </a:lnSpc>
              <a:spcBef>
                <a:spcPts val="5"/>
              </a:spcBef>
            </a:pPr>
            <a:r>
              <a:rPr sz="2800" spc="-5" dirty="0">
                <a:latin typeface="Carlito"/>
                <a:cs typeface="Carlito"/>
              </a:rPr>
              <a:t>Magnesium </a:t>
            </a:r>
            <a:r>
              <a:rPr sz="2800" spc="-10" dirty="0">
                <a:latin typeface="Carlito"/>
                <a:cs typeface="Carlito"/>
              </a:rPr>
              <a:t>reacts </a:t>
            </a:r>
            <a:r>
              <a:rPr sz="2800" spc="-5" dirty="0">
                <a:latin typeface="Carlito"/>
                <a:cs typeface="Carlito"/>
              </a:rPr>
              <a:t>with </a:t>
            </a:r>
            <a:r>
              <a:rPr sz="2800" spc="-10" dirty="0">
                <a:latin typeface="Carlito"/>
                <a:cs typeface="Carlito"/>
              </a:rPr>
              <a:t>hot </a:t>
            </a:r>
            <a:r>
              <a:rPr sz="2800" spc="-20" dirty="0">
                <a:latin typeface="Carlito"/>
                <a:cs typeface="Carlito"/>
              </a:rPr>
              <a:t>water </a:t>
            </a:r>
            <a:r>
              <a:rPr sz="2800" spc="-15" dirty="0">
                <a:latin typeface="Carlito"/>
                <a:cs typeface="Carlito"/>
              </a:rPr>
              <a:t>to </a:t>
            </a:r>
            <a:r>
              <a:rPr sz="2800" spc="-25" dirty="0">
                <a:latin typeface="Carlito"/>
                <a:cs typeface="Carlito"/>
              </a:rPr>
              <a:t>form </a:t>
            </a:r>
            <a:r>
              <a:rPr sz="2800" spc="-5" dirty="0">
                <a:latin typeface="Carlito"/>
                <a:cs typeface="Carlito"/>
              </a:rPr>
              <a:t>magnesium  </a:t>
            </a:r>
            <a:r>
              <a:rPr sz="2800" spc="-30" dirty="0">
                <a:latin typeface="Carlito"/>
                <a:cs typeface="Carlito"/>
              </a:rPr>
              <a:t>hydroxide </a:t>
            </a:r>
            <a:r>
              <a:rPr sz="2800" spc="-5" dirty="0">
                <a:latin typeface="Carlito"/>
                <a:cs typeface="Carlito"/>
              </a:rPr>
              <a:t>Mg(OH)</a:t>
            </a:r>
            <a:r>
              <a:rPr sz="2775" spc="-7" baseline="-21021" dirty="0">
                <a:latin typeface="Carlito"/>
                <a:cs typeface="Carlito"/>
              </a:rPr>
              <a:t>2 </a:t>
            </a:r>
            <a:r>
              <a:rPr sz="2800" spc="-5" dirty="0">
                <a:latin typeface="Carlito"/>
                <a:cs typeface="Carlito"/>
              </a:rPr>
              <a:t>and </a:t>
            </a:r>
            <a:r>
              <a:rPr sz="2800" spc="-25" dirty="0">
                <a:latin typeface="Carlito"/>
                <a:cs typeface="Carlito"/>
              </a:rPr>
              <a:t>hydrogen </a:t>
            </a:r>
            <a:r>
              <a:rPr sz="2800" spc="-5" dirty="0">
                <a:latin typeface="Carlito"/>
                <a:cs typeface="Carlito"/>
              </a:rPr>
              <a:t>H</a:t>
            </a:r>
            <a:r>
              <a:rPr sz="2775" spc="-7" baseline="-21021" dirty="0">
                <a:latin typeface="Carlito"/>
                <a:cs typeface="Carlito"/>
              </a:rPr>
              <a:t>2</a:t>
            </a:r>
            <a:r>
              <a:rPr sz="2800" spc="-5" dirty="0">
                <a:latin typeface="Carlito"/>
                <a:cs typeface="Carlito"/>
              </a:rPr>
              <a:t>. Magnesium also  </a:t>
            </a:r>
            <a:r>
              <a:rPr sz="2800" spc="-15" dirty="0">
                <a:latin typeface="Carlito"/>
                <a:cs typeface="Carlito"/>
              </a:rPr>
              <a:t>starts </a:t>
            </a:r>
            <a:r>
              <a:rPr sz="2800" spc="-60" dirty="0">
                <a:latin typeface="Arial"/>
                <a:cs typeface="Arial"/>
              </a:rPr>
              <a:t>ﬂoating </a:t>
            </a:r>
            <a:r>
              <a:rPr sz="2800" spc="-5" dirty="0">
                <a:latin typeface="Carlito"/>
                <a:cs typeface="Carlito"/>
              </a:rPr>
              <a:t>since the bubbles of </a:t>
            </a:r>
            <a:r>
              <a:rPr sz="2800" spc="-25" dirty="0">
                <a:latin typeface="Carlito"/>
                <a:cs typeface="Carlito"/>
              </a:rPr>
              <a:t>hydrogen gas </a:t>
            </a:r>
            <a:r>
              <a:rPr sz="2800" spc="-10" dirty="0">
                <a:latin typeface="Carlito"/>
                <a:cs typeface="Carlito"/>
              </a:rPr>
              <a:t>stick </a:t>
            </a:r>
            <a:r>
              <a:rPr sz="2800" spc="-20" dirty="0">
                <a:latin typeface="Carlito"/>
                <a:cs typeface="Carlito"/>
              </a:rPr>
              <a:t>to </a:t>
            </a:r>
            <a:r>
              <a:rPr sz="2800" spc="-5" dirty="0">
                <a:latin typeface="Carlito"/>
                <a:cs typeface="Carlito"/>
              </a:rPr>
              <a:t>its  </a:t>
            </a:r>
            <a:r>
              <a:rPr sz="2800" spc="-15" dirty="0">
                <a:latin typeface="Carlito"/>
                <a:cs typeface="Carlito"/>
              </a:rPr>
              <a:t>surface.</a:t>
            </a:r>
            <a:endParaRPr sz="2800">
              <a:latin typeface="Carlito"/>
              <a:cs typeface="Carlit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251356"/>
            <a:ext cx="8517255" cy="3741420"/>
          </a:xfrm>
          <a:prstGeom prst="rect">
            <a:avLst/>
          </a:prstGeom>
        </p:spPr>
        <p:txBody>
          <a:bodyPr vert="horz" wrap="square" lIns="0" tIns="12700" rIns="0" bIns="0" rtlCol="0">
            <a:spAutoFit/>
          </a:bodyPr>
          <a:lstStyle/>
          <a:p>
            <a:pPr marL="38100" marR="307975">
              <a:lnSpc>
                <a:spcPct val="114999"/>
              </a:lnSpc>
              <a:spcBef>
                <a:spcPts val="100"/>
              </a:spcBef>
            </a:pPr>
            <a:r>
              <a:rPr sz="2800" spc="-15" dirty="0">
                <a:latin typeface="Carlito"/>
                <a:cs typeface="Carlito"/>
              </a:rPr>
              <a:t>Metals </a:t>
            </a:r>
            <a:r>
              <a:rPr sz="2800" spc="-30" dirty="0">
                <a:latin typeface="Carlito"/>
                <a:cs typeface="Carlito"/>
              </a:rPr>
              <a:t>like </a:t>
            </a:r>
            <a:r>
              <a:rPr sz="2800" u="heavy" spc="-10" dirty="0">
                <a:uFill>
                  <a:solidFill>
                    <a:srgbClr val="000000"/>
                  </a:solidFill>
                </a:uFill>
                <a:latin typeface="Carlito"/>
                <a:cs typeface="Carlito"/>
              </a:rPr>
              <a:t>aluminium, </a:t>
            </a:r>
            <a:r>
              <a:rPr sz="2800" u="heavy" spc="-20" dirty="0">
                <a:uFill>
                  <a:solidFill>
                    <a:srgbClr val="000000"/>
                  </a:solidFill>
                </a:uFill>
                <a:latin typeface="Carlito"/>
                <a:cs typeface="Carlito"/>
              </a:rPr>
              <a:t>iron </a:t>
            </a:r>
            <a:r>
              <a:rPr sz="2800" u="heavy" spc="-5" dirty="0">
                <a:uFill>
                  <a:solidFill>
                    <a:srgbClr val="000000"/>
                  </a:solidFill>
                </a:uFill>
                <a:latin typeface="Carlito"/>
                <a:cs typeface="Carlito"/>
              </a:rPr>
              <a:t>and </a:t>
            </a:r>
            <a:r>
              <a:rPr sz="2800" u="heavy" spc="-10" dirty="0">
                <a:uFill>
                  <a:solidFill>
                    <a:srgbClr val="000000"/>
                  </a:solidFill>
                </a:uFill>
                <a:latin typeface="Carlito"/>
                <a:cs typeface="Carlito"/>
              </a:rPr>
              <a:t>zinc</a:t>
            </a:r>
            <a:r>
              <a:rPr sz="2800" spc="-10" dirty="0">
                <a:latin typeface="Carlito"/>
                <a:cs typeface="Carlito"/>
              </a:rPr>
              <a:t> </a:t>
            </a:r>
            <a:r>
              <a:rPr sz="2800" spc="-5" dirty="0">
                <a:latin typeface="Carlito"/>
                <a:cs typeface="Carlito"/>
              </a:rPr>
              <a:t>do </a:t>
            </a:r>
            <a:r>
              <a:rPr sz="2800" spc="-10" dirty="0">
                <a:latin typeface="Carlito"/>
                <a:cs typeface="Carlito"/>
              </a:rPr>
              <a:t>not react </a:t>
            </a:r>
            <a:r>
              <a:rPr sz="2800" spc="-5" dirty="0">
                <a:latin typeface="Carlito"/>
                <a:cs typeface="Carlito"/>
              </a:rPr>
              <a:t>either  with </a:t>
            </a:r>
            <a:r>
              <a:rPr sz="2800" spc="-10" dirty="0">
                <a:latin typeface="Carlito"/>
                <a:cs typeface="Carlito"/>
              </a:rPr>
              <a:t>cold </a:t>
            </a:r>
            <a:r>
              <a:rPr sz="2800" spc="-5" dirty="0">
                <a:latin typeface="Carlito"/>
                <a:cs typeface="Carlito"/>
              </a:rPr>
              <a:t>or </a:t>
            </a:r>
            <a:r>
              <a:rPr sz="2800" spc="-10" dirty="0">
                <a:latin typeface="Carlito"/>
                <a:cs typeface="Carlito"/>
              </a:rPr>
              <a:t>hot </a:t>
            </a:r>
            <a:r>
              <a:rPr sz="2800" spc="-20" dirty="0">
                <a:latin typeface="Carlito"/>
                <a:cs typeface="Carlito"/>
              </a:rPr>
              <a:t>water </a:t>
            </a:r>
            <a:r>
              <a:rPr sz="2800" spc="-10" dirty="0">
                <a:latin typeface="Carlito"/>
                <a:cs typeface="Carlito"/>
              </a:rPr>
              <a:t>but they </a:t>
            </a:r>
            <a:r>
              <a:rPr sz="2800" u="heavy" spc="-10" dirty="0">
                <a:uFill>
                  <a:solidFill>
                    <a:srgbClr val="000000"/>
                  </a:solidFill>
                </a:uFill>
                <a:latin typeface="Carlito"/>
                <a:cs typeface="Carlito"/>
              </a:rPr>
              <a:t>react </a:t>
            </a:r>
            <a:r>
              <a:rPr sz="2800" u="heavy" spc="-5" dirty="0">
                <a:uFill>
                  <a:solidFill>
                    <a:srgbClr val="000000"/>
                  </a:solidFill>
                </a:uFill>
                <a:latin typeface="Carlito"/>
                <a:cs typeface="Carlito"/>
              </a:rPr>
              <a:t>with </a:t>
            </a:r>
            <a:r>
              <a:rPr sz="2800" u="heavy" spc="-20" dirty="0">
                <a:uFill>
                  <a:solidFill>
                    <a:srgbClr val="000000"/>
                  </a:solidFill>
                </a:uFill>
                <a:latin typeface="Carlito"/>
                <a:cs typeface="Carlito"/>
              </a:rPr>
              <a:t>steam</a:t>
            </a:r>
            <a:r>
              <a:rPr sz="2800" spc="-20" dirty="0">
                <a:latin typeface="Carlito"/>
                <a:cs typeface="Carlito"/>
              </a:rPr>
              <a:t> to form  </a:t>
            </a:r>
            <a:r>
              <a:rPr sz="2800" spc="-15" dirty="0">
                <a:latin typeface="Carlito"/>
                <a:cs typeface="Carlito"/>
              </a:rPr>
              <a:t>metal </a:t>
            </a:r>
            <a:r>
              <a:rPr sz="2800" spc="-20" dirty="0">
                <a:latin typeface="Carlito"/>
                <a:cs typeface="Carlito"/>
              </a:rPr>
              <a:t>oxide </a:t>
            </a:r>
            <a:r>
              <a:rPr sz="2800" spc="-5" dirty="0">
                <a:latin typeface="Carlito"/>
                <a:cs typeface="Carlito"/>
              </a:rPr>
              <a:t>and </a:t>
            </a:r>
            <a:r>
              <a:rPr sz="2800" spc="-30" dirty="0">
                <a:latin typeface="Carlito"/>
                <a:cs typeface="Carlito"/>
              </a:rPr>
              <a:t>hydrogen</a:t>
            </a:r>
            <a:r>
              <a:rPr sz="2800" spc="75" dirty="0">
                <a:latin typeface="Carlito"/>
                <a:cs typeface="Carlito"/>
              </a:rPr>
              <a:t> </a:t>
            </a:r>
            <a:r>
              <a:rPr sz="2800" spc="5" dirty="0">
                <a:latin typeface="Carlito"/>
                <a:cs typeface="Carlito"/>
              </a:rPr>
              <a:t>(g)</a:t>
            </a:r>
            <a:endParaRPr sz="2800">
              <a:latin typeface="Carlito"/>
              <a:cs typeface="Carlito"/>
            </a:endParaRPr>
          </a:p>
          <a:p>
            <a:pPr marL="38100">
              <a:lnSpc>
                <a:spcPct val="100000"/>
              </a:lnSpc>
              <a:spcBef>
                <a:spcPts val="1500"/>
              </a:spcBef>
            </a:pPr>
            <a:r>
              <a:rPr sz="2800" spc="-5" dirty="0">
                <a:latin typeface="Carlito"/>
                <a:cs typeface="Carlito"/>
              </a:rPr>
              <a:t>2Al + </a:t>
            </a:r>
            <a:r>
              <a:rPr sz="2800" spc="-85" dirty="0">
                <a:latin typeface="Carlito"/>
                <a:cs typeface="Carlito"/>
              </a:rPr>
              <a:t>3H</a:t>
            </a:r>
            <a:r>
              <a:rPr sz="2775" spc="-127" baseline="-21021" dirty="0">
                <a:latin typeface="Carlito"/>
                <a:cs typeface="Carlito"/>
              </a:rPr>
              <a:t>2</a:t>
            </a:r>
            <a:r>
              <a:rPr sz="2800" spc="-85" dirty="0">
                <a:latin typeface="Arial"/>
                <a:cs typeface="Arial"/>
              </a:rPr>
              <a:t>O </a:t>
            </a:r>
            <a:r>
              <a:rPr sz="2800" spc="-270" dirty="0">
                <a:latin typeface="Arial"/>
                <a:cs typeface="Arial"/>
              </a:rPr>
              <a:t>→ </a:t>
            </a:r>
            <a:r>
              <a:rPr sz="2800" spc="-45" dirty="0">
                <a:latin typeface="Arial"/>
                <a:cs typeface="Arial"/>
              </a:rPr>
              <a:t>Al</a:t>
            </a:r>
            <a:r>
              <a:rPr sz="2775" spc="-67" baseline="-21021" dirty="0">
                <a:latin typeface="Carlito"/>
                <a:cs typeface="Carlito"/>
              </a:rPr>
              <a:t>2</a:t>
            </a:r>
            <a:r>
              <a:rPr sz="2800" spc="-45" dirty="0">
                <a:latin typeface="Carlito"/>
                <a:cs typeface="Carlito"/>
              </a:rPr>
              <a:t>O</a:t>
            </a:r>
            <a:r>
              <a:rPr sz="2775" spc="-67" baseline="-21021" dirty="0">
                <a:latin typeface="Carlito"/>
                <a:cs typeface="Carlito"/>
              </a:rPr>
              <a:t>3  </a:t>
            </a:r>
            <a:r>
              <a:rPr sz="2800" spc="-5" dirty="0">
                <a:latin typeface="Carlito"/>
                <a:cs typeface="Carlito"/>
              </a:rPr>
              <a:t>+</a:t>
            </a:r>
            <a:r>
              <a:rPr sz="2800" spc="-30" dirty="0">
                <a:latin typeface="Carlito"/>
                <a:cs typeface="Carlito"/>
              </a:rPr>
              <a:t> </a:t>
            </a:r>
            <a:r>
              <a:rPr sz="2800" dirty="0">
                <a:latin typeface="Carlito"/>
                <a:cs typeface="Carlito"/>
              </a:rPr>
              <a:t>3H</a:t>
            </a:r>
            <a:r>
              <a:rPr sz="2775" baseline="-21021" dirty="0">
                <a:latin typeface="Carlito"/>
                <a:cs typeface="Carlito"/>
              </a:rPr>
              <a:t>2</a:t>
            </a:r>
            <a:endParaRPr sz="2775" baseline="-21021">
              <a:latin typeface="Carlito"/>
              <a:cs typeface="Carlito"/>
            </a:endParaRPr>
          </a:p>
          <a:p>
            <a:pPr marL="38100">
              <a:lnSpc>
                <a:spcPct val="100000"/>
              </a:lnSpc>
              <a:spcBef>
                <a:spcPts val="1500"/>
              </a:spcBef>
            </a:pPr>
            <a:r>
              <a:rPr sz="2800" spc="-20" dirty="0">
                <a:latin typeface="Carlito"/>
                <a:cs typeface="Carlito"/>
              </a:rPr>
              <a:t>3Fe </a:t>
            </a:r>
            <a:r>
              <a:rPr sz="2800" spc="-5" dirty="0">
                <a:latin typeface="Carlito"/>
                <a:cs typeface="Carlito"/>
              </a:rPr>
              <a:t>+ </a:t>
            </a:r>
            <a:r>
              <a:rPr sz="2800" spc="-85" dirty="0">
                <a:latin typeface="Carlito"/>
                <a:cs typeface="Carlito"/>
              </a:rPr>
              <a:t>4H</a:t>
            </a:r>
            <a:r>
              <a:rPr sz="2775" spc="-127" baseline="-21021" dirty="0">
                <a:latin typeface="Carlito"/>
                <a:cs typeface="Carlito"/>
              </a:rPr>
              <a:t>2</a:t>
            </a:r>
            <a:r>
              <a:rPr sz="2800" spc="-85" dirty="0">
                <a:latin typeface="Arial"/>
                <a:cs typeface="Arial"/>
              </a:rPr>
              <a:t>O </a:t>
            </a:r>
            <a:r>
              <a:rPr sz="2800" spc="-270" dirty="0">
                <a:latin typeface="Arial"/>
                <a:cs typeface="Arial"/>
              </a:rPr>
              <a:t>→ </a:t>
            </a:r>
            <a:r>
              <a:rPr sz="2800" spc="-125" dirty="0">
                <a:latin typeface="Arial"/>
                <a:cs typeface="Arial"/>
              </a:rPr>
              <a:t>Fe</a:t>
            </a:r>
            <a:r>
              <a:rPr sz="2775" spc="-187" baseline="-21021" dirty="0">
                <a:latin typeface="Carlito"/>
                <a:cs typeface="Carlito"/>
              </a:rPr>
              <a:t>3</a:t>
            </a:r>
            <a:r>
              <a:rPr sz="2800" spc="-125" dirty="0">
                <a:latin typeface="Carlito"/>
                <a:cs typeface="Carlito"/>
              </a:rPr>
              <a:t>O</a:t>
            </a:r>
            <a:r>
              <a:rPr sz="2775" spc="-187" baseline="-21021" dirty="0">
                <a:latin typeface="Carlito"/>
                <a:cs typeface="Carlito"/>
              </a:rPr>
              <a:t>4  </a:t>
            </a:r>
            <a:r>
              <a:rPr sz="2800" spc="-5" dirty="0">
                <a:latin typeface="Carlito"/>
                <a:cs typeface="Carlito"/>
              </a:rPr>
              <a:t>+</a:t>
            </a:r>
            <a:r>
              <a:rPr sz="2800" spc="135" dirty="0">
                <a:latin typeface="Carlito"/>
                <a:cs typeface="Carlito"/>
              </a:rPr>
              <a:t> </a:t>
            </a:r>
            <a:r>
              <a:rPr sz="2800" dirty="0">
                <a:latin typeface="Carlito"/>
                <a:cs typeface="Carlito"/>
              </a:rPr>
              <a:t>4H</a:t>
            </a:r>
            <a:r>
              <a:rPr sz="2775" baseline="-21021" dirty="0">
                <a:latin typeface="Carlito"/>
                <a:cs typeface="Carlito"/>
              </a:rPr>
              <a:t>2</a:t>
            </a:r>
            <a:endParaRPr sz="2775" baseline="-21021">
              <a:latin typeface="Carlito"/>
              <a:cs typeface="Carlito"/>
            </a:endParaRPr>
          </a:p>
          <a:p>
            <a:pPr marL="38100" marR="30480">
              <a:lnSpc>
                <a:spcPct val="100000"/>
              </a:lnSpc>
              <a:spcBef>
                <a:spcPts val="1225"/>
              </a:spcBef>
            </a:pPr>
            <a:r>
              <a:rPr sz="2800" spc="-15" dirty="0">
                <a:latin typeface="Carlito"/>
                <a:cs typeface="Carlito"/>
              </a:rPr>
              <a:t>Metals </a:t>
            </a:r>
            <a:r>
              <a:rPr sz="2800" spc="-30" dirty="0">
                <a:latin typeface="Carlito"/>
                <a:cs typeface="Carlito"/>
              </a:rPr>
              <a:t>like </a:t>
            </a:r>
            <a:r>
              <a:rPr sz="2800" spc="-10" dirty="0">
                <a:latin typeface="Carlito"/>
                <a:cs typeface="Carlito"/>
              </a:rPr>
              <a:t>gold, </a:t>
            </a:r>
            <a:r>
              <a:rPr sz="2800" spc="-45" dirty="0">
                <a:latin typeface="Carlito"/>
                <a:cs typeface="Carlito"/>
              </a:rPr>
              <a:t>silver, </a:t>
            </a:r>
            <a:r>
              <a:rPr sz="2800" spc="-5" dirty="0">
                <a:latin typeface="Carlito"/>
                <a:cs typeface="Carlito"/>
              </a:rPr>
              <a:t>and </a:t>
            </a:r>
            <a:r>
              <a:rPr sz="2800" spc="-10" dirty="0">
                <a:latin typeface="Carlito"/>
                <a:cs typeface="Carlito"/>
              </a:rPr>
              <a:t>copper </a:t>
            </a:r>
            <a:r>
              <a:rPr sz="2800" spc="-5" dirty="0">
                <a:latin typeface="Carlito"/>
                <a:cs typeface="Carlito"/>
              </a:rPr>
              <a:t>do not </a:t>
            </a:r>
            <a:r>
              <a:rPr sz="2800" spc="-10" dirty="0">
                <a:latin typeface="Carlito"/>
                <a:cs typeface="Carlito"/>
              </a:rPr>
              <a:t>react </a:t>
            </a:r>
            <a:r>
              <a:rPr sz="2800" spc="-5" dirty="0">
                <a:latin typeface="Carlito"/>
                <a:cs typeface="Carlito"/>
              </a:rPr>
              <a:t>with </a:t>
            </a:r>
            <a:r>
              <a:rPr sz="2800" spc="-20" dirty="0">
                <a:latin typeface="Carlito"/>
                <a:cs typeface="Carlito"/>
              </a:rPr>
              <a:t>water  </a:t>
            </a:r>
            <a:r>
              <a:rPr sz="2800" spc="-15" dirty="0">
                <a:latin typeface="Carlito"/>
                <a:cs typeface="Carlito"/>
              </a:rPr>
              <a:t>at</a:t>
            </a:r>
            <a:r>
              <a:rPr sz="2800" dirty="0">
                <a:latin typeface="Carlito"/>
                <a:cs typeface="Carlito"/>
              </a:rPr>
              <a:t> </a:t>
            </a:r>
            <a:r>
              <a:rPr sz="2800" spc="-5" dirty="0">
                <a:latin typeface="Carlito"/>
                <a:cs typeface="Carlito"/>
              </a:rPr>
              <a:t>all</a:t>
            </a:r>
            <a:endParaRPr sz="2800">
              <a:latin typeface="Carlito"/>
              <a:cs typeface="Carlito"/>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0"/>
            <a:ext cx="8839200" cy="6290825"/>
          </a:xfrm>
          <a:prstGeom prst="rect">
            <a:avLst/>
          </a:prstGeom>
        </p:spPr>
        <p:txBody>
          <a:bodyPr vert="horz" wrap="square" lIns="0" tIns="194945" rIns="0" bIns="0" rtlCol="0">
            <a:spAutoFit/>
          </a:bodyPr>
          <a:lstStyle/>
          <a:p>
            <a:pPr marL="324485" indent="-287020">
              <a:lnSpc>
                <a:spcPct val="100000"/>
              </a:lnSpc>
              <a:spcBef>
                <a:spcPts val="1535"/>
              </a:spcBef>
              <a:tabLst>
                <a:tab pos="324485" algn="l"/>
                <a:tab pos="325120" algn="l"/>
              </a:tabLst>
            </a:pPr>
            <a:r>
              <a:rPr sz="2800" b="1" u="sng" spc="-15" dirty="0">
                <a:solidFill>
                  <a:srgbClr val="FF0000"/>
                </a:solidFill>
                <a:latin typeface="Carlito"/>
                <a:cs typeface="Carlito"/>
              </a:rPr>
              <a:t>Reaction </a:t>
            </a:r>
            <a:r>
              <a:rPr sz="2800" b="1" u="sng" spc="-5" dirty="0">
                <a:solidFill>
                  <a:srgbClr val="FF0000"/>
                </a:solidFill>
                <a:latin typeface="Carlito"/>
                <a:cs typeface="Carlito"/>
              </a:rPr>
              <a:t>of </a:t>
            </a:r>
            <a:r>
              <a:rPr sz="2800" b="1" u="sng" spc="-15" dirty="0">
                <a:solidFill>
                  <a:srgbClr val="FF0000"/>
                </a:solidFill>
                <a:latin typeface="Carlito"/>
                <a:cs typeface="Carlito"/>
              </a:rPr>
              <a:t>metals </a:t>
            </a:r>
            <a:r>
              <a:rPr sz="2800" b="1" u="sng" spc="-10" dirty="0">
                <a:solidFill>
                  <a:srgbClr val="FF0000"/>
                </a:solidFill>
                <a:latin typeface="Carlito"/>
                <a:cs typeface="Carlito"/>
              </a:rPr>
              <a:t>with</a:t>
            </a:r>
            <a:r>
              <a:rPr sz="2800" b="1" u="sng" spc="65" dirty="0">
                <a:solidFill>
                  <a:srgbClr val="FF0000"/>
                </a:solidFill>
                <a:latin typeface="Carlito"/>
                <a:cs typeface="Carlito"/>
              </a:rPr>
              <a:t> </a:t>
            </a:r>
            <a:r>
              <a:rPr sz="2800" b="1" u="sng" spc="-5" dirty="0">
                <a:solidFill>
                  <a:srgbClr val="FF0000"/>
                </a:solidFill>
                <a:latin typeface="Carlito"/>
                <a:cs typeface="Carlito"/>
              </a:rPr>
              <a:t>acids</a:t>
            </a:r>
            <a:endParaRPr sz="2800" u="sng">
              <a:solidFill>
                <a:srgbClr val="FF0000"/>
              </a:solidFill>
              <a:latin typeface="Carlito"/>
              <a:cs typeface="Carlito"/>
            </a:endParaRPr>
          </a:p>
          <a:p>
            <a:pPr marL="38100" marR="300355">
              <a:lnSpc>
                <a:spcPts val="4800"/>
              </a:lnSpc>
              <a:spcBef>
                <a:spcPts val="400"/>
              </a:spcBef>
            </a:pPr>
            <a:r>
              <a:rPr sz="2800" spc="-15" dirty="0">
                <a:latin typeface="Carlito"/>
                <a:cs typeface="Carlito"/>
              </a:rPr>
              <a:t>Metals </a:t>
            </a:r>
            <a:r>
              <a:rPr sz="2800" spc="-10" dirty="0">
                <a:latin typeface="Carlito"/>
                <a:cs typeface="Carlito"/>
              </a:rPr>
              <a:t>react </a:t>
            </a:r>
            <a:r>
              <a:rPr sz="2800" spc="-5" dirty="0">
                <a:latin typeface="Carlito"/>
                <a:cs typeface="Carlito"/>
              </a:rPr>
              <a:t>with acids </a:t>
            </a:r>
            <a:r>
              <a:rPr sz="2800" spc="-20" dirty="0">
                <a:latin typeface="Carlito"/>
                <a:cs typeface="Carlito"/>
              </a:rPr>
              <a:t>to </a:t>
            </a:r>
            <a:r>
              <a:rPr sz="2800" spc="-10" dirty="0">
                <a:latin typeface="Carlito"/>
                <a:cs typeface="Carlito"/>
              </a:rPr>
              <a:t>give </a:t>
            </a:r>
            <a:r>
              <a:rPr sz="2800" spc="-5" dirty="0">
                <a:latin typeface="Carlito"/>
                <a:cs typeface="Carlito"/>
              </a:rPr>
              <a:t>salt and </a:t>
            </a:r>
            <a:r>
              <a:rPr sz="2800" spc="-30" dirty="0">
                <a:latin typeface="Carlito"/>
                <a:cs typeface="Carlito"/>
              </a:rPr>
              <a:t>hydrogen </a:t>
            </a:r>
            <a:r>
              <a:rPr sz="2800" spc="-20">
                <a:latin typeface="Carlito"/>
                <a:cs typeface="Carlito"/>
              </a:rPr>
              <a:t>gas  </a:t>
            </a:r>
            <a:endParaRPr lang="en-US" sz="2800" spc="-15" dirty="0" smtClean="0">
              <a:latin typeface="Carlito"/>
              <a:cs typeface="Carlito"/>
            </a:endParaRPr>
          </a:p>
          <a:p>
            <a:pPr marL="38100" marR="300355">
              <a:lnSpc>
                <a:spcPts val="4800"/>
              </a:lnSpc>
              <a:spcBef>
                <a:spcPts val="400"/>
              </a:spcBef>
            </a:pPr>
            <a:r>
              <a:rPr lang="en-US" sz="2800" spc="-15" dirty="0" smtClean="0">
                <a:latin typeface="Carlito"/>
                <a:cs typeface="Carlito"/>
              </a:rPr>
              <a:t>Reaction with dilute </a:t>
            </a:r>
            <a:r>
              <a:rPr sz="2800" spc="-20" smtClean="0">
                <a:latin typeface="Carlito"/>
                <a:cs typeface="Carlito"/>
              </a:rPr>
              <a:t>hydrochloric </a:t>
            </a:r>
            <a:r>
              <a:rPr sz="2800" spc="-5" dirty="0">
                <a:latin typeface="Carlito"/>
                <a:cs typeface="Carlito"/>
              </a:rPr>
              <a:t>acid</a:t>
            </a:r>
            <a:r>
              <a:rPr sz="2800" spc="114" dirty="0">
                <a:latin typeface="Carlito"/>
                <a:cs typeface="Carlito"/>
              </a:rPr>
              <a:t> </a:t>
            </a:r>
            <a:r>
              <a:rPr sz="2800" spc="-10" dirty="0">
                <a:latin typeface="Carlito"/>
                <a:cs typeface="Carlito"/>
              </a:rPr>
              <a:t>HCl</a:t>
            </a:r>
            <a:endParaRPr sz="2800">
              <a:latin typeface="Carlito"/>
              <a:cs typeface="Carlito"/>
            </a:endParaRPr>
          </a:p>
          <a:p>
            <a:pPr marL="38100" marR="1238885">
              <a:lnSpc>
                <a:spcPts val="4800"/>
              </a:lnSpc>
              <a:spcBef>
                <a:spcPts val="5"/>
              </a:spcBef>
            </a:pPr>
            <a:r>
              <a:rPr sz="2800" spc="-15" dirty="0">
                <a:latin typeface="Carlito"/>
                <a:cs typeface="Carlito"/>
              </a:rPr>
              <a:t>Formation </a:t>
            </a:r>
            <a:r>
              <a:rPr sz="2800" spc="-5" dirty="0">
                <a:latin typeface="Carlito"/>
                <a:cs typeface="Carlito"/>
              </a:rPr>
              <a:t>of </a:t>
            </a:r>
            <a:r>
              <a:rPr sz="2800" spc="-15" dirty="0">
                <a:latin typeface="Carlito"/>
                <a:cs typeface="Carlito"/>
              </a:rPr>
              <a:t>metal </a:t>
            </a:r>
            <a:r>
              <a:rPr sz="2800" spc="-5" dirty="0">
                <a:latin typeface="Carlito"/>
                <a:cs typeface="Carlito"/>
              </a:rPr>
              <a:t>chloride and </a:t>
            </a:r>
            <a:r>
              <a:rPr sz="2800" spc="-30" dirty="0">
                <a:latin typeface="Carlito"/>
                <a:cs typeface="Carlito"/>
              </a:rPr>
              <a:t>hydrogen </a:t>
            </a:r>
            <a:r>
              <a:rPr sz="2800" spc="-20" dirty="0">
                <a:latin typeface="Carlito"/>
                <a:cs typeface="Carlito"/>
              </a:rPr>
              <a:t>gas  </a:t>
            </a:r>
            <a:r>
              <a:rPr sz="2800" spc="-10" dirty="0">
                <a:latin typeface="Carlito"/>
                <a:cs typeface="Carlito"/>
              </a:rPr>
              <a:t>The reactivity decreases </a:t>
            </a:r>
            <a:r>
              <a:rPr sz="2800" spc="-5" dirty="0">
                <a:latin typeface="Carlito"/>
                <a:cs typeface="Carlito"/>
              </a:rPr>
              <a:t>in the</a:t>
            </a:r>
            <a:r>
              <a:rPr sz="2800" spc="35" dirty="0">
                <a:latin typeface="Carlito"/>
                <a:cs typeface="Carlito"/>
              </a:rPr>
              <a:t> </a:t>
            </a:r>
            <a:r>
              <a:rPr sz="2800" spc="-55" dirty="0">
                <a:latin typeface="Carlito"/>
                <a:cs typeface="Carlito"/>
              </a:rPr>
              <a:t>order,</a:t>
            </a:r>
            <a:endParaRPr sz="2800">
              <a:latin typeface="Carlito"/>
              <a:cs typeface="Carlito"/>
            </a:endParaRPr>
          </a:p>
          <a:p>
            <a:pPr marL="38100">
              <a:lnSpc>
                <a:spcPts val="2960"/>
              </a:lnSpc>
            </a:pPr>
            <a:r>
              <a:rPr sz="2800" spc="-5" dirty="0">
                <a:latin typeface="Carlito"/>
                <a:cs typeface="Carlito"/>
              </a:rPr>
              <a:t>Mg &gt; Al &gt; Zn &gt;</a:t>
            </a:r>
            <a:r>
              <a:rPr sz="2800" spc="55" dirty="0">
                <a:latin typeface="Carlito"/>
                <a:cs typeface="Carlito"/>
              </a:rPr>
              <a:t> </a:t>
            </a:r>
            <a:r>
              <a:rPr sz="2800" spc="-25" dirty="0">
                <a:latin typeface="Carlito"/>
                <a:cs typeface="Carlito"/>
              </a:rPr>
              <a:t>Fe</a:t>
            </a:r>
            <a:endParaRPr sz="2800">
              <a:latin typeface="Carlito"/>
              <a:cs typeface="Carlito"/>
            </a:endParaRPr>
          </a:p>
          <a:p>
            <a:pPr marL="38100" marR="3797300">
              <a:lnSpc>
                <a:spcPct val="100000"/>
              </a:lnSpc>
            </a:pPr>
            <a:r>
              <a:rPr sz="2800" spc="-95" dirty="0">
                <a:latin typeface="Arial"/>
                <a:cs typeface="Arial"/>
              </a:rPr>
              <a:t>Mg </a:t>
            </a:r>
            <a:r>
              <a:rPr sz="2800" spc="-245" dirty="0">
                <a:latin typeface="Arial"/>
                <a:cs typeface="Arial"/>
              </a:rPr>
              <a:t>+ </a:t>
            </a:r>
            <a:r>
              <a:rPr sz="2800" spc="-235" dirty="0">
                <a:latin typeface="Arial"/>
                <a:cs typeface="Arial"/>
              </a:rPr>
              <a:t>2HCl </a:t>
            </a:r>
            <a:r>
              <a:rPr sz="2800" spc="-270" dirty="0">
                <a:latin typeface="Arial"/>
                <a:cs typeface="Arial"/>
              </a:rPr>
              <a:t>→ </a:t>
            </a:r>
            <a:r>
              <a:rPr sz="2800" spc="-140" dirty="0">
                <a:latin typeface="Arial"/>
                <a:cs typeface="Arial"/>
              </a:rPr>
              <a:t>MgCl</a:t>
            </a:r>
            <a:r>
              <a:rPr sz="2775" spc="-209" baseline="-21021" dirty="0">
                <a:latin typeface="Carlito"/>
                <a:cs typeface="Carlito"/>
              </a:rPr>
              <a:t>2 </a:t>
            </a:r>
            <a:r>
              <a:rPr sz="2800" spc="-5" dirty="0">
                <a:latin typeface="Carlito"/>
                <a:cs typeface="Carlito"/>
              </a:rPr>
              <a:t>+ </a:t>
            </a:r>
            <a:r>
              <a:rPr sz="2800" spc="375" dirty="0">
                <a:latin typeface="Carlito"/>
                <a:cs typeface="Carlito"/>
              </a:rPr>
              <a:t>H</a:t>
            </a:r>
            <a:r>
              <a:rPr sz="2775" spc="562" baseline="-21021" dirty="0">
                <a:latin typeface="Carlito"/>
                <a:cs typeface="Carlito"/>
              </a:rPr>
              <a:t>2</a:t>
            </a:r>
            <a:r>
              <a:rPr sz="2800" spc="375">
                <a:latin typeface="Arial"/>
                <a:cs typeface="Arial"/>
              </a:rPr>
              <a:t>↑ </a:t>
            </a:r>
            <a:endParaRPr lang="en-US" sz="2800" spc="375" dirty="0" smtClean="0">
              <a:latin typeface="Arial"/>
              <a:cs typeface="Arial"/>
            </a:endParaRPr>
          </a:p>
          <a:p>
            <a:pPr marL="38100" marR="3797300">
              <a:lnSpc>
                <a:spcPct val="100000"/>
              </a:lnSpc>
            </a:pPr>
            <a:r>
              <a:rPr sz="2800" spc="375" smtClean="0">
                <a:latin typeface="Arial"/>
                <a:cs typeface="Arial"/>
              </a:rPr>
              <a:t> </a:t>
            </a:r>
            <a:r>
              <a:rPr sz="2800" spc="-5" dirty="0">
                <a:latin typeface="Carlito"/>
                <a:cs typeface="Carlito"/>
              </a:rPr>
              <a:t>2Al + 6 HCl </a:t>
            </a:r>
            <a:r>
              <a:rPr sz="2800" spc="-270" dirty="0">
                <a:latin typeface="Arial"/>
                <a:cs typeface="Arial"/>
              </a:rPr>
              <a:t>→ </a:t>
            </a:r>
            <a:r>
              <a:rPr sz="2800" spc="-150" dirty="0">
                <a:latin typeface="Arial"/>
                <a:cs typeface="Arial"/>
              </a:rPr>
              <a:t>2AlCl</a:t>
            </a:r>
            <a:r>
              <a:rPr sz="2775" spc="-225" baseline="-21021" dirty="0">
                <a:latin typeface="Carlito"/>
                <a:cs typeface="Carlito"/>
              </a:rPr>
              <a:t>3 </a:t>
            </a:r>
            <a:r>
              <a:rPr sz="2800" spc="-5" dirty="0">
                <a:latin typeface="Carlito"/>
                <a:cs typeface="Carlito"/>
              </a:rPr>
              <a:t>+ </a:t>
            </a:r>
            <a:r>
              <a:rPr sz="2800" spc="280" dirty="0">
                <a:latin typeface="Carlito"/>
                <a:cs typeface="Carlito"/>
              </a:rPr>
              <a:t>3H</a:t>
            </a:r>
            <a:r>
              <a:rPr sz="2775" spc="419" baseline="-21021" dirty="0">
                <a:latin typeface="Carlito"/>
                <a:cs typeface="Carlito"/>
              </a:rPr>
              <a:t>2</a:t>
            </a:r>
            <a:r>
              <a:rPr sz="2800" spc="280" dirty="0">
                <a:latin typeface="Arial"/>
                <a:cs typeface="Arial"/>
              </a:rPr>
              <a:t>↑  </a:t>
            </a:r>
            <a:r>
              <a:rPr sz="2800" spc="-250" dirty="0">
                <a:latin typeface="Arial"/>
                <a:cs typeface="Arial"/>
              </a:rPr>
              <a:t>Zn </a:t>
            </a:r>
            <a:r>
              <a:rPr sz="2800" spc="-245" dirty="0">
                <a:latin typeface="Arial"/>
                <a:cs typeface="Arial"/>
              </a:rPr>
              <a:t>+ </a:t>
            </a:r>
            <a:r>
              <a:rPr sz="2800" spc="-235" dirty="0">
                <a:latin typeface="Arial"/>
                <a:cs typeface="Arial"/>
              </a:rPr>
              <a:t>2HCl </a:t>
            </a:r>
            <a:r>
              <a:rPr sz="2800" spc="-270" dirty="0">
                <a:latin typeface="Arial"/>
                <a:cs typeface="Arial"/>
              </a:rPr>
              <a:t>→ </a:t>
            </a:r>
            <a:r>
              <a:rPr sz="2800" spc="-204" dirty="0">
                <a:latin typeface="Arial"/>
                <a:cs typeface="Arial"/>
              </a:rPr>
              <a:t>ZnCl</a:t>
            </a:r>
            <a:r>
              <a:rPr sz="2775" spc="-307" baseline="-21021" dirty="0">
                <a:latin typeface="Carlito"/>
                <a:cs typeface="Carlito"/>
              </a:rPr>
              <a:t>2 </a:t>
            </a:r>
            <a:r>
              <a:rPr sz="2800" spc="-5" dirty="0">
                <a:latin typeface="Carlito"/>
                <a:cs typeface="Carlito"/>
              </a:rPr>
              <a:t>+</a:t>
            </a:r>
            <a:r>
              <a:rPr sz="2800" spc="440" dirty="0">
                <a:latin typeface="Carlito"/>
                <a:cs typeface="Carlito"/>
              </a:rPr>
              <a:t> </a:t>
            </a:r>
            <a:r>
              <a:rPr sz="2800" spc="375" dirty="0">
                <a:latin typeface="Carlito"/>
                <a:cs typeface="Carlito"/>
              </a:rPr>
              <a:t>H</a:t>
            </a:r>
            <a:r>
              <a:rPr sz="2775" spc="562" baseline="-21021" dirty="0">
                <a:latin typeface="Carlito"/>
                <a:cs typeface="Carlito"/>
              </a:rPr>
              <a:t>2</a:t>
            </a:r>
            <a:r>
              <a:rPr sz="2800" spc="375" dirty="0">
                <a:latin typeface="Arial"/>
                <a:cs typeface="Arial"/>
              </a:rPr>
              <a:t>↑</a:t>
            </a:r>
            <a:endParaRPr sz="2800">
              <a:latin typeface="Arial"/>
              <a:cs typeface="Arial"/>
            </a:endParaRPr>
          </a:p>
          <a:p>
            <a:pPr marL="38100">
              <a:lnSpc>
                <a:spcPct val="100000"/>
              </a:lnSpc>
            </a:pPr>
            <a:r>
              <a:rPr sz="2800" spc="-320" dirty="0">
                <a:latin typeface="Arial"/>
                <a:cs typeface="Arial"/>
              </a:rPr>
              <a:t>Fe  </a:t>
            </a:r>
            <a:r>
              <a:rPr sz="2800" spc="-240" dirty="0">
                <a:latin typeface="Arial"/>
                <a:cs typeface="Arial"/>
              </a:rPr>
              <a:t>+2HCl </a:t>
            </a:r>
            <a:r>
              <a:rPr sz="2800" spc="-270" dirty="0">
                <a:latin typeface="Arial"/>
                <a:cs typeface="Arial"/>
              </a:rPr>
              <a:t>→ </a:t>
            </a:r>
            <a:r>
              <a:rPr sz="2800" spc="-229" dirty="0">
                <a:latin typeface="Arial"/>
                <a:cs typeface="Arial"/>
              </a:rPr>
              <a:t>FeCl</a:t>
            </a:r>
            <a:r>
              <a:rPr sz="2775" spc="-345" baseline="-21021" dirty="0">
                <a:latin typeface="Carlito"/>
                <a:cs typeface="Carlito"/>
              </a:rPr>
              <a:t>2   </a:t>
            </a:r>
            <a:r>
              <a:rPr sz="2800" spc="-5" dirty="0">
                <a:latin typeface="Carlito"/>
                <a:cs typeface="Carlito"/>
              </a:rPr>
              <a:t>+</a:t>
            </a:r>
            <a:r>
              <a:rPr sz="2800" spc="-35" dirty="0">
                <a:latin typeface="Carlito"/>
                <a:cs typeface="Carlito"/>
              </a:rPr>
              <a:t> </a:t>
            </a:r>
            <a:r>
              <a:rPr sz="2800" spc="375" dirty="0">
                <a:latin typeface="Carlito"/>
                <a:cs typeface="Carlito"/>
              </a:rPr>
              <a:t>H</a:t>
            </a:r>
            <a:r>
              <a:rPr sz="2775" spc="562" baseline="-21021" dirty="0">
                <a:latin typeface="Carlito"/>
                <a:cs typeface="Carlito"/>
              </a:rPr>
              <a:t>2</a:t>
            </a:r>
            <a:r>
              <a:rPr sz="2800" spc="375" dirty="0">
                <a:latin typeface="Arial"/>
                <a:cs typeface="Arial"/>
              </a:rPr>
              <a:t>↑</a:t>
            </a:r>
            <a:endParaRPr sz="2800">
              <a:latin typeface="Arial"/>
              <a:cs typeface="Arial"/>
            </a:endParaRPr>
          </a:p>
          <a:p>
            <a:pPr marL="38100" marR="30480">
              <a:lnSpc>
                <a:spcPct val="100000"/>
              </a:lnSpc>
              <a:spcBef>
                <a:spcPts val="1440"/>
              </a:spcBef>
            </a:pPr>
            <a:r>
              <a:rPr sz="2800" spc="-5" dirty="0">
                <a:latin typeface="Carlito"/>
                <a:cs typeface="Carlito"/>
              </a:rPr>
              <a:t>No </a:t>
            </a:r>
            <a:r>
              <a:rPr sz="2800" spc="-10" dirty="0">
                <a:latin typeface="Carlito"/>
                <a:cs typeface="Carlito"/>
              </a:rPr>
              <a:t>bubbles </a:t>
            </a:r>
            <a:r>
              <a:rPr sz="2800" spc="-15" dirty="0">
                <a:latin typeface="Carlito"/>
                <a:cs typeface="Carlito"/>
              </a:rPr>
              <a:t>are </a:t>
            </a:r>
            <a:r>
              <a:rPr sz="2800" spc="-5" dirty="0">
                <a:latin typeface="Carlito"/>
                <a:cs typeface="Carlito"/>
              </a:rPr>
              <a:t>seen in </a:t>
            </a:r>
            <a:r>
              <a:rPr sz="2800" spc="-10" dirty="0">
                <a:latin typeface="Carlito"/>
                <a:cs typeface="Carlito"/>
              </a:rPr>
              <a:t>case </a:t>
            </a:r>
            <a:r>
              <a:rPr sz="2800" spc="-5" dirty="0">
                <a:latin typeface="Carlito"/>
                <a:cs typeface="Carlito"/>
              </a:rPr>
              <a:t>of </a:t>
            </a:r>
            <a:r>
              <a:rPr sz="2800" spc="-50" dirty="0">
                <a:latin typeface="Carlito"/>
                <a:cs typeface="Carlito"/>
              </a:rPr>
              <a:t>copper. </a:t>
            </a:r>
            <a:r>
              <a:rPr sz="2800" spc="-5" dirty="0">
                <a:latin typeface="Carlito"/>
                <a:cs typeface="Carlito"/>
              </a:rPr>
              <a:t>This </a:t>
            </a:r>
            <a:r>
              <a:rPr sz="2800" spc="-15" dirty="0">
                <a:latin typeface="Carlito"/>
                <a:cs typeface="Carlito"/>
              </a:rPr>
              <a:t>shows </a:t>
            </a:r>
            <a:r>
              <a:rPr sz="2800" spc="-10" dirty="0">
                <a:latin typeface="Carlito"/>
                <a:cs typeface="Carlito"/>
              </a:rPr>
              <a:t>that  copper does not react </a:t>
            </a:r>
            <a:r>
              <a:rPr sz="2800" spc="-5" dirty="0">
                <a:latin typeface="Carlito"/>
                <a:cs typeface="Carlito"/>
              </a:rPr>
              <a:t>with </a:t>
            </a:r>
            <a:r>
              <a:rPr sz="2800" spc="-15" dirty="0">
                <a:latin typeface="Carlito"/>
                <a:cs typeface="Carlito"/>
              </a:rPr>
              <a:t>dilute </a:t>
            </a:r>
            <a:r>
              <a:rPr sz="2800" spc="-20" dirty="0">
                <a:latin typeface="Carlito"/>
                <a:cs typeface="Carlito"/>
              </a:rPr>
              <a:t>hydrochloric</a:t>
            </a:r>
            <a:r>
              <a:rPr sz="2800" spc="195" dirty="0">
                <a:latin typeface="Carlito"/>
                <a:cs typeface="Carlito"/>
              </a:rPr>
              <a:t> </a:t>
            </a:r>
            <a:r>
              <a:rPr sz="2800" spc="-5" dirty="0">
                <a:latin typeface="Carlito"/>
                <a:cs typeface="Carlito"/>
              </a:rPr>
              <a:t>acid</a:t>
            </a:r>
            <a:endParaRPr sz="2800">
              <a:latin typeface="Carlito"/>
              <a:cs typeface="Carlito"/>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335406"/>
            <a:ext cx="9144000" cy="4751942"/>
          </a:xfrm>
          <a:prstGeom prst="rect">
            <a:avLst/>
          </a:prstGeom>
        </p:spPr>
        <p:txBody>
          <a:bodyPr vert="horz" wrap="square" lIns="0" tIns="12065" rIns="0" bIns="0" rtlCol="0">
            <a:spAutoFit/>
          </a:bodyPr>
          <a:lstStyle/>
          <a:p>
            <a:pPr marL="88900">
              <a:lnSpc>
                <a:spcPct val="100000"/>
              </a:lnSpc>
              <a:spcBef>
                <a:spcPts val="95"/>
              </a:spcBef>
            </a:pPr>
            <a:r>
              <a:rPr lang="en-US" sz="2800" u="sng" spc="-10" dirty="0" smtClean="0">
                <a:solidFill>
                  <a:srgbClr val="FF0000"/>
                </a:solidFill>
                <a:latin typeface="Carlito"/>
                <a:cs typeface="Carlito"/>
              </a:rPr>
              <a:t>Reaction with </a:t>
            </a:r>
            <a:r>
              <a:rPr sz="2800" u="sng" spc="-10" smtClean="0">
                <a:solidFill>
                  <a:srgbClr val="FF0000"/>
                </a:solidFill>
                <a:latin typeface="Carlito"/>
                <a:cs typeface="Carlito"/>
              </a:rPr>
              <a:t>Sulphuric </a:t>
            </a:r>
            <a:r>
              <a:rPr sz="2800" u="sng" spc="-5">
                <a:solidFill>
                  <a:srgbClr val="FF0000"/>
                </a:solidFill>
                <a:latin typeface="Carlito"/>
                <a:cs typeface="Carlito"/>
              </a:rPr>
              <a:t>acid</a:t>
            </a:r>
            <a:r>
              <a:rPr sz="2800" u="sng" spc="60">
                <a:solidFill>
                  <a:srgbClr val="FF0000"/>
                </a:solidFill>
                <a:latin typeface="Carlito"/>
                <a:cs typeface="Carlito"/>
              </a:rPr>
              <a:t> </a:t>
            </a:r>
            <a:r>
              <a:rPr lang="en-US" sz="2800" u="sng" spc="60" dirty="0" smtClean="0">
                <a:solidFill>
                  <a:srgbClr val="FF0000"/>
                </a:solidFill>
                <a:latin typeface="Carlito"/>
                <a:cs typeface="Carlito"/>
              </a:rPr>
              <a:t>(</a:t>
            </a:r>
            <a:r>
              <a:rPr sz="2800" u="sng" smtClean="0">
                <a:solidFill>
                  <a:srgbClr val="FF0000"/>
                </a:solidFill>
                <a:latin typeface="Carlito"/>
                <a:cs typeface="Carlito"/>
              </a:rPr>
              <a:t>H</a:t>
            </a:r>
            <a:r>
              <a:rPr sz="2775" u="sng" baseline="-21021" smtClean="0">
                <a:solidFill>
                  <a:srgbClr val="FF0000"/>
                </a:solidFill>
                <a:latin typeface="Carlito"/>
                <a:cs typeface="Carlito"/>
              </a:rPr>
              <a:t>2</a:t>
            </a:r>
            <a:r>
              <a:rPr sz="2800" u="sng" smtClean="0">
                <a:solidFill>
                  <a:srgbClr val="FF0000"/>
                </a:solidFill>
                <a:latin typeface="Carlito"/>
                <a:cs typeface="Carlito"/>
              </a:rPr>
              <a:t>SO</a:t>
            </a:r>
            <a:r>
              <a:rPr lang="en-US" sz="2800" u="sng" dirty="0" smtClean="0">
                <a:solidFill>
                  <a:srgbClr val="FF0000"/>
                </a:solidFill>
                <a:latin typeface="Carlito"/>
                <a:cs typeface="Carlito"/>
              </a:rPr>
              <a:t>)</a:t>
            </a:r>
            <a:r>
              <a:rPr sz="2775" u="sng" baseline="-21021" smtClean="0">
                <a:solidFill>
                  <a:srgbClr val="FF0000"/>
                </a:solidFill>
                <a:latin typeface="Carlito"/>
                <a:cs typeface="Carlito"/>
              </a:rPr>
              <a:t>4</a:t>
            </a:r>
            <a:endParaRPr sz="2775" u="sng" baseline="-21021">
              <a:solidFill>
                <a:srgbClr val="FF0000"/>
              </a:solidFill>
              <a:latin typeface="Carlito"/>
              <a:cs typeface="Carlito"/>
            </a:endParaRPr>
          </a:p>
          <a:p>
            <a:pPr marL="88900" marR="1536700">
              <a:lnSpc>
                <a:spcPct val="200000"/>
              </a:lnSpc>
            </a:pPr>
            <a:r>
              <a:rPr sz="2800" spc="-15" dirty="0">
                <a:latin typeface="Carlito"/>
                <a:cs typeface="Carlito"/>
              </a:rPr>
              <a:t>Formation </a:t>
            </a:r>
            <a:r>
              <a:rPr sz="2800" spc="-5" dirty="0">
                <a:latin typeface="Carlito"/>
                <a:cs typeface="Carlito"/>
              </a:rPr>
              <a:t>of </a:t>
            </a:r>
            <a:r>
              <a:rPr sz="2800" spc="-15" dirty="0">
                <a:latin typeface="Carlito"/>
                <a:cs typeface="Carlito"/>
              </a:rPr>
              <a:t>metal sulphate </a:t>
            </a:r>
            <a:r>
              <a:rPr sz="2800" spc="-5" dirty="0">
                <a:latin typeface="Carlito"/>
                <a:cs typeface="Carlito"/>
              </a:rPr>
              <a:t>and </a:t>
            </a:r>
            <a:r>
              <a:rPr sz="2800" spc="-30">
                <a:latin typeface="Carlito"/>
                <a:cs typeface="Carlito"/>
              </a:rPr>
              <a:t>hydrogen </a:t>
            </a:r>
            <a:r>
              <a:rPr lang="en-US" sz="2800" spc="-30" dirty="0" smtClean="0">
                <a:latin typeface="Carlito"/>
                <a:cs typeface="Carlito"/>
              </a:rPr>
              <a:t> gas</a:t>
            </a:r>
            <a:endParaRPr lang="en-US" sz="2800" spc="-20" dirty="0" smtClean="0">
              <a:latin typeface="Carlito"/>
              <a:cs typeface="Carlito"/>
            </a:endParaRPr>
          </a:p>
          <a:p>
            <a:pPr marL="88900" marR="1536700">
              <a:lnSpc>
                <a:spcPct val="200000"/>
              </a:lnSpc>
            </a:pPr>
            <a:r>
              <a:rPr sz="2800" spc="-20" smtClean="0">
                <a:latin typeface="Carlito"/>
                <a:cs typeface="Carlito"/>
              </a:rPr>
              <a:t> </a:t>
            </a:r>
            <a:r>
              <a:rPr sz="2800" spc="-25">
                <a:latin typeface="Carlito"/>
                <a:cs typeface="Carlito"/>
              </a:rPr>
              <a:t>Fe </a:t>
            </a:r>
            <a:r>
              <a:rPr sz="2800" spc="-5" smtClean="0">
                <a:latin typeface="Carlito"/>
                <a:cs typeface="Carlito"/>
              </a:rPr>
              <a:t>+ </a:t>
            </a:r>
            <a:r>
              <a:rPr sz="2800" dirty="0">
                <a:latin typeface="Carlito"/>
                <a:cs typeface="Carlito"/>
              </a:rPr>
              <a:t>H</a:t>
            </a:r>
            <a:r>
              <a:rPr sz="2775" baseline="-21021" dirty="0">
                <a:latin typeface="Carlito"/>
                <a:cs typeface="Carlito"/>
              </a:rPr>
              <a:t>2</a:t>
            </a:r>
            <a:r>
              <a:rPr sz="2800" dirty="0">
                <a:latin typeface="Carlito"/>
                <a:cs typeface="Carlito"/>
              </a:rPr>
              <a:t>SO</a:t>
            </a:r>
            <a:r>
              <a:rPr sz="2775" baseline="-21021" dirty="0">
                <a:latin typeface="Carlito"/>
                <a:cs typeface="Carlito"/>
              </a:rPr>
              <a:t>4 </a:t>
            </a:r>
            <a:r>
              <a:rPr sz="2800" spc="-270" dirty="0">
                <a:latin typeface="Arial"/>
                <a:cs typeface="Arial"/>
              </a:rPr>
              <a:t>→ </a:t>
            </a:r>
            <a:r>
              <a:rPr sz="2800" spc="-175" dirty="0">
                <a:latin typeface="Arial"/>
                <a:cs typeface="Arial"/>
              </a:rPr>
              <a:t>FeSO</a:t>
            </a:r>
            <a:r>
              <a:rPr sz="2775" spc="-262" baseline="-21021" dirty="0">
                <a:latin typeface="Carlito"/>
                <a:cs typeface="Carlito"/>
              </a:rPr>
              <a:t>4</a:t>
            </a:r>
            <a:r>
              <a:rPr sz="2800" spc="-175" dirty="0">
                <a:latin typeface="Carlito"/>
                <a:cs typeface="Carlito"/>
              </a:rPr>
              <a:t>(aq) </a:t>
            </a:r>
            <a:r>
              <a:rPr sz="2800" spc="-5" dirty="0">
                <a:latin typeface="Carlito"/>
                <a:cs typeface="Carlito"/>
              </a:rPr>
              <a:t>+</a:t>
            </a:r>
            <a:r>
              <a:rPr sz="2800" spc="-305" dirty="0">
                <a:latin typeface="Carlito"/>
                <a:cs typeface="Carlito"/>
              </a:rPr>
              <a:t> </a:t>
            </a:r>
            <a:r>
              <a:rPr sz="2800" dirty="0">
                <a:latin typeface="Carlito"/>
                <a:cs typeface="Carlito"/>
              </a:rPr>
              <a:t>H</a:t>
            </a:r>
            <a:r>
              <a:rPr sz="2775" baseline="-21021" dirty="0">
                <a:latin typeface="Carlito"/>
                <a:cs typeface="Carlito"/>
              </a:rPr>
              <a:t>2</a:t>
            </a:r>
            <a:r>
              <a:rPr sz="2800" dirty="0">
                <a:latin typeface="Carlito"/>
                <a:cs typeface="Carlito"/>
              </a:rPr>
              <a:t>(g)</a:t>
            </a:r>
            <a:endParaRPr sz="2800">
              <a:latin typeface="Carlito"/>
              <a:cs typeface="Carlito"/>
            </a:endParaRPr>
          </a:p>
          <a:p>
            <a:pPr marL="88900" marR="68580">
              <a:lnSpc>
                <a:spcPct val="100000"/>
              </a:lnSpc>
            </a:pPr>
            <a:r>
              <a:rPr sz="2800" spc="-20" dirty="0">
                <a:latin typeface="Carlito"/>
                <a:cs typeface="Carlito"/>
              </a:rPr>
              <a:t>Iron </a:t>
            </a:r>
            <a:r>
              <a:rPr sz="2800" spc="-25" dirty="0">
                <a:latin typeface="Carlito"/>
                <a:cs typeface="Carlito"/>
              </a:rPr>
              <a:t>Fe </a:t>
            </a:r>
            <a:r>
              <a:rPr sz="2800" spc="-10" dirty="0">
                <a:latin typeface="Carlito"/>
                <a:cs typeface="Carlito"/>
              </a:rPr>
              <a:t>reacts </a:t>
            </a:r>
            <a:r>
              <a:rPr sz="2800" spc="-15" dirty="0">
                <a:latin typeface="Carlito"/>
                <a:cs typeface="Carlito"/>
              </a:rPr>
              <a:t>vigorously </a:t>
            </a:r>
            <a:r>
              <a:rPr sz="2800" spc="-5" dirty="0">
                <a:latin typeface="Carlito"/>
                <a:cs typeface="Carlito"/>
              </a:rPr>
              <a:t>and </a:t>
            </a:r>
            <a:r>
              <a:rPr sz="2800" spc="-20" dirty="0">
                <a:latin typeface="Carlito"/>
                <a:cs typeface="Carlito"/>
              </a:rPr>
              <a:t>exothermically </a:t>
            </a:r>
            <a:r>
              <a:rPr sz="2800" spc="-5" dirty="0">
                <a:latin typeface="Carlito"/>
                <a:cs typeface="Carlito"/>
              </a:rPr>
              <a:t>with </a:t>
            </a:r>
            <a:r>
              <a:rPr sz="2800" spc="-10" dirty="0">
                <a:latin typeface="Carlito"/>
                <a:cs typeface="Carlito"/>
              </a:rPr>
              <a:t>sulfuric  </a:t>
            </a:r>
            <a:r>
              <a:rPr sz="2800" spc="-5" dirty="0">
                <a:latin typeface="Carlito"/>
                <a:cs typeface="Carlito"/>
              </a:rPr>
              <a:t>acid </a:t>
            </a:r>
            <a:r>
              <a:rPr sz="2800" spc="-20" dirty="0">
                <a:latin typeface="Carlito"/>
                <a:cs typeface="Carlito"/>
              </a:rPr>
              <a:t>to </a:t>
            </a:r>
            <a:r>
              <a:rPr sz="2800" spc="-15">
                <a:latin typeface="Carlito"/>
                <a:cs typeface="Carlito"/>
              </a:rPr>
              <a:t>produce </a:t>
            </a:r>
            <a:r>
              <a:rPr sz="2800" spc="-15" smtClean="0">
                <a:latin typeface="Carlito"/>
                <a:cs typeface="Carlito"/>
              </a:rPr>
              <a:t>iron</a:t>
            </a:r>
            <a:r>
              <a:rPr lang="en-US" sz="2800" spc="-15" dirty="0" smtClean="0">
                <a:latin typeface="Carlito"/>
                <a:cs typeface="Carlito"/>
              </a:rPr>
              <a:t> </a:t>
            </a:r>
            <a:r>
              <a:rPr sz="2800" spc="-15" smtClean="0">
                <a:latin typeface="Carlito"/>
                <a:cs typeface="Carlito"/>
              </a:rPr>
              <a:t>(</a:t>
            </a:r>
            <a:r>
              <a:rPr sz="2800" spc="-15" dirty="0">
                <a:latin typeface="Carlito"/>
                <a:cs typeface="Carlito"/>
              </a:rPr>
              <a:t>II)</a:t>
            </a:r>
            <a:r>
              <a:rPr sz="2800" spc="90" dirty="0">
                <a:latin typeface="Carlito"/>
                <a:cs typeface="Carlito"/>
              </a:rPr>
              <a:t> </a:t>
            </a:r>
            <a:r>
              <a:rPr sz="2800" spc="-25" dirty="0">
                <a:latin typeface="Carlito"/>
                <a:cs typeface="Carlito"/>
              </a:rPr>
              <a:t>sulfate</a:t>
            </a:r>
            <a:endParaRPr sz="2800">
              <a:latin typeface="Carlito"/>
              <a:cs typeface="Carlito"/>
            </a:endParaRPr>
          </a:p>
          <a:p>
            <a:pPr marL="88900" marR="3380104">
              <a:lnSpc>
                <a:spcPct val="200100"/>
              </a:lnSpc>
              <a:tabLst>
                <a:tab pos="3736340" algn="l"/>
                <a:tab pos="3971290" algn="l"/>
              </a:tabLst>
            </a:pPr>
            <a:r>
              <a:rPr sz="2800" spc="-5" dirty="0">
                <a:latin typeface="Carlito"/>
                <a:cs typeface="Carlito"/>
              </a:rPr>
              <a:t>Zn + </a:t>
            </a:r>
            <a:r>
              <a:rPr sz="2800" dirty="0">
                <a:latin typeface="Carlito"/>
                <a:cs typeface="Carlito"/>
              </a:rPr>
              <a:t>H</a:t>
            </a:r>
            <a:r>
              <a:rPr sz="2775" baseline="-21021" dirty="0">
                <a:latin typeface="Carlito"/>
                <a:cs typeface="Carlito"/>
              </a:rPr>
              <a:t>2</a:t>
            </a:r>
            <a:r>
              <a:rPr sz="2800" dirty="0">
                <a:latin typeface="Carlito"/>
                <a:cs typeface="Carlito"/>
              </a:rPr>
              <a:t>SO</a:t>
            </a:r>
            <a:r>
              <a:rPr sz="2775" baseline="-21021" dirty="0">
                <a:latin typeface="Carlito"/>
                <a:cs typeface="Carlito"/>
              </a:rPr>
              <a:t>4</a:t>
            </a:r>
            <a:r>
              <a:rPr sz="2775" spc="412" baseline="-21021" dirty="0">
                <a:latin typeface="Carlito"/>
                <a:cs typeface="Carlito"/>
              </a:rPr>
              <a:t> </a:t>
            </a:r>
            <a:r>
              <a:rPr sz="2800" spc="-270" dirty="0">
                <a:latin typeface="Arial"/>
                <a:cs typeface="Arial"/>
              </a:rPr>
              <a:t>→</a:t>
            </a:r>
            <a:r>
              <a:rPr sz="2800" spc="-135" dirty="0">
                <a:latin typeface="Arial"/>
                <a:cs typeface="Arial"/>
              </a:rPr>
              <a:t> </a:t>
            </a:r>
            <a:r>
              <a:rPr sz="2800" spc="-160" dirty="0">
                <a:latin typeface="Arial"/>
                <a:cs typeface="Arial"/>
              </a:rPr>
              <a:t>ZnSO</a:t>
            </a:r>
            <a:r>
              <a:rPr sz="2775" spc="-240" baseline="-21021" dirty="0">
                <a:latin typeface="Carlito"/>
                <a:cs typeface="Carlito"/>
              </a:rPr>
              <a:t>4</a:t>
            </a:r>
            <a:r>
              <a:rPr sz="2800" spc="-160" dirty="0">
                <a:latin typeface="Carlito"/>
                <a:cs typeface="Carlito"/>
              </a:rPr>
              <a:t>(aq)	</a:t>
            </a:r>
            <a:r>
              <a:rPr sz="2800" spc="-5" dirty="0">
                <a:latin typeface="Carlito"/>
                <a:cs typeface="Carlito"/>
              </a:rPr>
              <a:t>+ </a:t>
            </a:r>
            <a:r>
              <a:rPr sz="2800" dirty="0">
                <a:latin typeface="Carlito"/>
                <a:cs typeface="Carlito"/>
              </a:rPr>
              <a:t>H</a:t>
            </a:r>
            <a:r>
              <a:rPr sz="2775" baseline="-21021" dirty="0">
                <a:latin typeface="Carlito"/>
                <a:cs typeface="Carlito"/>
              </a:rPr>
              <a:t>2</a:t>
            </a:r>
            <a:r>
              <a:rPr sz="2800" dirty="0">
                <a:latin typeface="Carlito"/>
                <a:cs typeface="Carlito"/>
              </a:rPr>
              <a:t>(g)  </a:t>
            </a:r>
            <a:r>
              <a:rPr sz="2800" spc="-5" dirty="0">
                <a:latin typeface="Carlito"/>
                <a:cs typeface="Carlito"/>
              </a:rPr>
              <a:t>Mg + </a:t>
            </a:r>
            <a:r>
              <a:rPr sz="2800" dirty="0">
                <a:latin typeface="Carlito"/>
                <a:cs typeface="Carlito"/>
              </a:rPr>
              <a:t>H</a:t>
            </a:r>
            <a:r>
              <a:rPr sz="2775" baseline="-21021" dirty="0">
                <a:latin typeface="Carlito"/>
                <a:cs typeface="Carlito"/>
              </a:rPr>
              <a:t>2</a:t>
            </a:r>
            <a:r>
              <a:rPr sz="2800" dirty="0">
                <a:latin typeface="Carlito"/>
                <a:cs typeface="Carlito"/>
              </a:rPr>
              <a:t>SO</a:t>
            </a:r>
            <a:r>
              <a:rPr sz="2775" baseline="-21021" dirty="0">
                <a:latin typeface="Carlito"/>
                <a:cs typeface="Carlito"/>
              </a:rPr>
              <a:t>4</a:t>
            </a:r>
            <a:r>
              <a:rPr sz="2775" spc="517" baseline="-21021" dirty="0">
                <a:latin typeface="Carlito"/>
                <a:cs typeface="Carlito"/>
              </a:rPr>
              <a:t> </a:t>
            </a:r>
            <a:r>
              <a:rPr sz="2800" spc="-270" dirty="0">
                <a:latin typeface="Arial"/>
                <a:cs typeface="Arial"/>
              </a:rPr>
              <a:t>→</a:t>
            </a:r>
            <a:r>
              <a:rPr sz="2800" spc="-105" dirty="0">
                <a:latin typeface="Arial"/>
                <a:cs typeface="Arial"/>
              </a:rPr>
              <a:t> </a:t>
            </a:r>
            <a:r>
              <a:rPr sz="2800" spc="-125" dirty="0">
                <a:latin typeface="Arial"/>
                <a:cs typeface="Arial"/>
              </a:rPr>
              <a:t>MgSO</a:t>
            </a:r>
            <a:r>
              <a:rPr sz="2775" spc="-187" baseline="-21021" dirty="0">
                <a:latin typeface="Carlito"/>
                <a:cs typeface="Carlito"/>
              </a:rPr>
              <a:t>4</a:t>
            </a:r>
            <a:r>
              <a:rPr sz="2800" spc="-125" dirty="0">
                <a:latin typeface="Carlito"/>
                <a:cs typeface="Carlito"/>
              </a:rPr>
              <a:t>(aq)	</a:t>
            </a:r>
            <a:r>
              <a:rPr sz="2800" spc="-5" dirty="0">
                <a:latin typeface="Carlito"/>
                <a:cs typeface="Carlito"/>
              </a:rPr>
              <a:t>+</a:t>
            </a:r>
            <a:r>
              <a:rPr sz="2800" spc="-65" dirty="0">
                <a:latin typeface="Carlito"/>
                <a:cs typeface="Carlito"/>
              </a:rPr>
              <a:t> </a:t>
            </a:r>
            <a:r>
              <a:rPr sz="2800" dirty="0">
                <a:latin typeface="Carlito"/>
                <a:cs typeface="Carlito"/>
              </a:rPr>
              <a:t>H</a:t>
            </a:r>
            <a:r>
              <a:rPr sz="2775" baseline="-21021" dirty="0">
                <a:latin typeface="Carlito"/>
                <a:cs typeface="Carlito"/>
              </a:rPr>
              <a:t>2</a:t>
            </a:r>
            <a:r>
              <a:rPr sz="2800" dirty="0">
                <a:latin typeface="Carlito"/>
                <a:cs typeface="Carlito"/>
              </a:rPr>
              <a:t>(g)</a:t>
            </a:r>
            <a:endParaRPr sz="2800">
              <a:latin typeface="Carlito"/>
              <a:cs typeface="Carlito"/>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 y="366804"/>
            <a:ext cx="8611870" cy="5885815"/>
          </a:xfrm>
          <a:prstGeom prst="rect">
            <a:avLst/>
          </a:prstGeom>
        </p:spPr>
        <p:txBody>
          <a:bodyPr vert="horz" wrap="square" lIns="0" tIns="168910" rIns="0" bIns="0" rtlCol="0">
            <a:spAutoFit/>
          </a:bodyPr>
          <a:lstStyle/>
          <a:p>
            <a:pPr marL="76200">
              <a:lnSpc>
                <a:spcPct val="100000"/>
              </a:lnSpc>
              <a:spcBef>
                <a:spcPts val="1330"/>
              </a:spcBef>
            </a:pPr>
            <a:r>
              <a:rPr lang="en-US" sz="2800" u="sng" spc="-10" dirty="0" smtClean="0">
                <a:solidFill>
                  <a:srgbClr val="FF0000"/>
                </a:solidFill>
                <a:latin typeface="Carlito"/>
                <a:cs typeface="Carlito"/>
              </a:rPr>
              <a:t>Reaction with </a:t>
            </a:r>
            <a:r>
              <a:rPr sz="2800" u="sng" spc="-10" smtClean="0">
                <a:solidFill>
                  <a:srgbClr val="FF0000"/>
                </a:solidFill>
                <a:latin typeface="Carlito"/>
                <a:cs typeface="Carlito"/>
              </a:rPr>
              <a:t>Nitric </a:t>
            </a:r>
            <a:r>
              <a:rPr sz="2800" u="sng" spc="-5">
                <a:solidFill>
                  <a:srgbClr val="FF0000"/>
                </a:solidFill>
                <a:latin typeface="Carlito"/>
                <a:cs typeface="Carlito"/>
              </a:rPr>
              <a:t>acid</a:t>
            </a:r>
            <a:r>
              <a:rPr sz="2800" u="sng" spc="35">
                <a:solidFill>
                  <a:srgbClr val="FF0000"/>
                </a:solidFill>
                <a:latin typeface="Carlito"/>
                <a:cs typeface="Carlito"/>
              </a:rPr>
              <a:t> </a:t>
            </a:r>
            <a:r>
              <a:rPr lang="en-US" sz="2800" u="sng" spc="35" dirty="0" smtClean="0">
                <a:solidFill>
                  <a:srgbClr val="FF0000"/>
                </a:solidFill>
                <a:latin typeface="Carlito"/>
                <a:cs typeface="Carlito"/>
              </a:rPr>
              <a:t>(</a:t>
            </a:r>
            <a:r>
              <a:rPr sz="2800" u="sng" spc="-5" smtClean="0">
                <a:solidFill>
                  <a:srgbClr val="FF0000"/>
                </a:solidFill>
                <a:latin typeface="Carlito"/>
                <a:cs typeface="Carlito"/>
              </a:rPr>
              <a:t>HNO</a:t>
            </a:r>
            <a:r>
              <a:rPr sz="2775" u="sng" spc="-7" baseline="-21021" smtClean="0">
                <a:solidFill>
                  <a:srgbClr val="FF0000"/>
                </a:solidFill>
                <a:latin typeface="Carlito"/>
                <a:cs typeface="Carlito"/>
              </a:rPr>
              <a:t>3</a:t>
            </a:r>
            <a:r>
              <a:rPr lang="en-US" sz="2775" u="sng" spc="-7" baseline="-21021" dirty="0" smtClean="0">
                <a:solidFill>
                  <a:srgbClr val="FF0000"/>
                </a:solidFill>
                <a:latin typeface="Carlito"/>
                <a:cs typeface="Carlito"/>
              </a:rPr>
              <a:t>)</a:t>
            </a:r>
            <a:endParaRPr sz="2775" u="sng" baseline="-21021">
              <a:solidFill>
                <a:srgbClr val="FF0000"/>
              </a:solidFill>
              <a:latin typeface="Carlito"/>
              <a:cs typeface="Carlito"/>
            </a:endParaRPr>
          </a:p>
          <a:p>
            <a:pPr marL="76200" marR="782320">
              <a:lnSpc>
                <a:spcPct val="100000"/>
              </a:lnSpc>
              <a:spcBef>
                <a:spcPts val="1225"/>
              </a:spcBef>
            </a:pPr>
            <a:r>
              <a:rPr sz="2800" spc="-25" dirty="0">
                <a:latin typeface="Carlito"/>
                <a:cs typeface="Carlito"/>
              </a:rPr>
              <a:t>Hydrogen </a:t>
            </a:r>
            <a:r>
              <a:rPr sz="2800" spc="-20" dirty="0">
                <a:latin typeface="Carlito"/>
                <a:cs typeface="Carlito"/>
              </a:rPr>
              <a:t>gas </a:t>
            </a:r>
            <a:r>
              <a:rPr sz="2800" spc="-10" dirty="0">
                <a:latin typeface="Carlito"/>
                <a:cs typeface="Carlito"/>
              </a:rPr>
              <a:t>is not </a:t>
            </a:r>
            <a:r>
              <a:rPr sz="2800" spc="-15" dirty="0">
                <a:latin typeface="Carlito"/>
                <a:cs typeface="Carlito"/>
              </a:rPr>
              <a:t>evolved </a:t>
            </a:r>
            <a:r>
              <a:rPr sz="2800" spc="-5" dirty="0">
                <a:latin typeface="Carlito"/>
                <a:cs typeface="Carlito"/>
              </a:rPr>
              <a:t>when a </a:t>
            </a:r>
            <a:r>
              <a:rPr sz="2800" spc="-15" dirty="0">
                <a:latin typeface="Carlito"/>
                <a:cs typeface="Carlito"/>
              </a:rPr>
              <a:t>metal </a:t>
            </a:r>
            <a:r>
              <a:rPr sz="2800" spc="-10" dirty="0">
                <a:latin typeface="Carlito"/>
                <a:cs typeface="Carlito"/>
              </a:rPr>
              <a:t>reacts </a:t>
            </a:r>
            <a:r>
              <a:rPr sz="2800" spc="-5" dirty="0">
                <a:latin typeface="Carlito"/>
                <a:cs typeface="Carlito"/>
              </a:rPr>
              <a:t>with  </a:t>
            </a:r>
            <a:r>
              <a:rPr sz="2800" spc="-10" dirty="0">
                <a:latin typeface="Carlito"/>
                <a:cs typeface="Carlito"/>
              </a:rPr>
              <a:t>nitric </a:t>
            </a:r>
            <a:r>
              <a:rPr sz="2800" spc="-5" dirty="0">
                <a:latin typeface="Carlito"/>
                <a:cs typeface="Carlito"/>
              </a:rPr>
              <a:t>acid, as it is a </a:t>
            </a:r>
            <a:r>
              <a:rPr sz="2800" spc="-20" dirty="0">
                <a:latin typeface="Carlito"/>
                <a:cs typeface="Carlito"/>
              </a:rPr>
              <a:t>strong </a:t>
            </a:r>
            <a:r>
              <a:rPr sz="2800" spc="-15" dirty="0">
                <a:latin typeface="Carlito"/>
                <a:cs typeface="Carlito"/>
              </a:rPr>
              <a:t>oxidizing</a:t>
            </a:r>
            <a:r>
              <a:rPr sz="2800" spc="145" dirty="0">
                <a:latin typeface="Carlito"/>
                <a:cs typeface="Carlito"/>
              </a:rPr>
              <a:t> </a:t>
            </a:r>
            <a:r>
              <a:rPr sz="2800" spc="-15" dirty="0">
                <a:latin typeface="Carlito"/>
                <a:cs typeface="Carlito"/>
              </a:rPr>
              <a:t>agent</a:t>
            </a:r>
            <a:endParaRPr sz="2800">
              <a:latin typeface="Carlito"/>
              <a:cs typeface="Carlito"/>
            </a:endParaRPr>
          </a:p>
          <a:p>
            <a:pPr>
              <a:lnSpc>
                <a:spcPct val="100000"/>
              </a:lnSpc>
              <a:spcBef>
                <a:spcPts val="5"/>
              </a:spcBef>
            </a:pPr>
            <a:endParaRPr sz="2750">
              <a:latin typeface="Carlito"/>
              <a:cs typeface="Carlito"/>
            </a:endParaRPr>
          </a:p>
          <a:p>
            <a:pPr marL="76200" marR="68580">
              <a:lnSpc>
                <a:spcPct val="100000"/>
              </a:lnSpc>
            </a:pPr>
            <a:r>
              <a:rPr sz="2800" spc="-5" dirty="0">
                <a:latin typeface="Carlito"/>
                <a:cs typeface="Carlito"/>
              </a:rPr>
              <a:t>It </a:t>
            </a:r>
            <a:r>
              <a:rPr sz="2800" spc="-25" dirty="0">
                <a:latin typeface="Carlito"/>
                <a:cs typeface="Carlito"/>
              </a:rPr>
              <a:t>oxidizes </a:t>
            </a:r>
            <a:r>
              <a:rPr sz="2800" spc="-5" dirty="0">
                <a:latin typeface="Carlito"/>
                <a:cs typeface="Carlito"/>
              </a:rPr>
              <a:t>the </a:t>
            </a:r>
            <a:r>
              <a:rPr sz="2800" spc="-30" dirty="0">
                <a:latin typeface="Carlito"/>
                <a:cs typeface="Carlito"/>
              </a:rPr>
              <a:t>hydrogen </a:t>
            </a:r>
            <a:r>
              <a:rPr sz="2800" spc="-20" dirty="0">
                <a:latin typeface="Carlito"/>
                <a:cs typeface="Carlito"/>
              </a:rPr>
              <a:t>to water </a:t>
            </a:r>
            <a:r>
              <a:rPr sz="2800" spc="-5" dirty="0">
                <a:latin typeface="Carlito"/>
                <a:cs typeface="Carlito"/>
              </a:rPr>
              <a:t>and itself </a:t>
            </a:r>
            <a:r>
              <a:rPr sz="2800" spc="-15" dirty="0">
                <a:latin typeface="Carlito"/>
                <a:cs typeface="Carlito"/>
              </a:rPr>
              <a:t>gets </a:t>
            </a:r>
            <a:r>
              <a:rPr sz="2800" spc="-10" dirty="0">
                <a:latin typeface="Carlito"/>
                <a:cs typeface="Carlito"/>
              </a:rPr>
              <a:t>reduced </a:t>
            </a:r>
            <a:r>
              <a:rPr sz="2800" spc="-20" dirty="0">
                <a:latin typeface="Carlito"/>
                <a:cs typeface="Carlito"/>
              </a:rPr>
              <a:t>to  any </a:t>
            </a:r>
            <a:r>
              <a:rPr sz="2800" spc="-5" dirty="0">
                <a:latin typeface="Carlito"/>
                <a:cs typeface="Carlito"/>
              </a:rPr>
              <a:t>of the </a:t>
            </a:r>
            <a:r>
              <a:rPr sz="2800" spc="-15" dirty="0">
                <a:latin typeface="Carlito"/>
                <a:cs typeface="Carlito"/>
              </a:rPr>
              <a:t>nitrogen </a:t>
            </a:r>
            <a:r>
              <a:rPr sz="2800" spc="-20" dirty="0">
                <a:latin typeface="Carlito"/>
                <a:cs typeface="Carlito"/>
              </a:rPr>
              <a:t>oxides </a:t>
            </a:r>
            <a:r>
              <a:rPr sz="2800" dirty="0">
                <a:latin typeface="Carlito"/>
                <a:cs typeface="Carlito"/>
              </a:rPr>
              <a:t>(N</a:t>
            </a:r>
            <a:r>
              <a:rPr sz="2775" baseline="-21021" dirty="0">
                <a:latin typeface="Carlito"/>
                <a:cs typeface="Carlito"/>
              </a:rPr>
              <a:t>2</a:t>
            </a:r>
            <a:r>
              <a:rPr sz="2800" dirty="0">
                <a:latin typeface="Carlito"/>
                <a:cs typeface="Carlito"/>
              </a:rPr>
              <a:t>0 </a:t>
            </a:r>
            <a:r>
              <a:rPr sz="2800" spc="-15" dirty="0">
                <a:latin typeface="Carlito"/>
                <a:cs typeface="Carlito"/>
              </a:rPr>
              <a:t>nitrous oxide, </a:t>
            </a:r>
            <a:r>
              <a:rPr sz="2800" spc="-5" dirty="0">
                <a:latin typeface="Carlito"/>
                <a:cs typeface="Carlito"/>
              </a:rPr>
              <a:t>NO </a:t>
            </a:r>
            <a:r>
              <a:rPr sz="2800" spc="-10" dirty="0">
                <a:latin typeface="Carlito"/>
                <a:cs typeface="Carlito"/>
              </a:rPr>
              <a:t>nitric  </a:t>
            </a:r>
            <a:r>
              <a:rPr sz="2800" spc="-15" dirty="0">
                <a:latin typeface="Carlito"/>
                <a:cs typeface="Carlito"/>
              </a:rPr>
              <a:t>oxide, </a:t>
            </a:r>
            <a:r>
              <a:rPr sz="2800" spc="-5" dirty="0">
                <a:latin typeface="Carlito"/>
                <a:cs typeface="Carlito"/>
              </a:rPr>
              <a:t>NO</a:t>
            </a:r>
            <a:r>
              <a:rPr sz="2775" spc="-7" baseline="-21021" dirty="0">
                <a:latin typeface="Carlito"/>
                <a:cs typeface="Carlito"/>
              </a:rPr>
              <a:t>2 </a:t>
            </a:r>
            <a:r>
              <a:rPr sz="2800" spc="-15" dirty="0">
                <a:latin typeface="Carlito"/>
                <a:cs typeface="Carlito"/>
              </a:rPr>
              <a:t>nitrogen</a:t>
            </a:r>
            <a:r>
              <a:rPr sz="2800" spc="-130" dirty="0">
                <a:latin typeface="Carlito"/>
                <a:cs typeface="Carlito"/>
              </a:rPr>
              <a:t> </a:t>
            </a:r>
            <a:r>
              <a:rPr sz="2800" spc="-15" dirty="0">
                <a:latin typeface="Carlito"/>
                <a:cs typeface="Carlito"/>
              </a:rPr>
              <a:t>dioxide)</a:t>
            </a:r>
            <a:endParaRPr sz="2800">
              <a:latin typeface="Carlito"/>
              <a:cs typeface="Carlito"/>
            </a:endParaRPr>
          </a:p>
          <a:p>
            <a:pPr>
              <a:lnSpc>
                <a:spcPct val="100000"/>
              </a:lnSpc>
              <a:spcBef>
                <a:spcPts val="5"/>
              </a:spcBef>
            </a:pPr>
            <a:endParaRPr sz="2750">
              <a:latin typeface="Carlito"/>
              <a:cs typeface="Carlito"/>
            </a:endParaRPr>
          </a:p>
          <a:p>
            <a:pPr marL="76200" marR="191770">
              <a:lnSpc>
                <a:spcPct val="100000"/>
              </a:lnSpc>
            </a:pPr>
            <a:r>
              <a:rPr sz="2800" spc="-5" dirty="0">
                <a:latin typeface="Carlito"/>
                <a:cs typeface="Carlito"/>
              </a:rPr>
              <a:t>But magnesium and </a:t>
            </a:r>
            <a:r>
              <a:rPr sz="2800" spc="-10" dirty="0">
                <a:latin typeface="Carlito"/>
                <a:cs typeface="Carlito"/>
              </a:rPr>
              <a:t>manganese react </a:t>
            </a:r>
            <a:r>
              <a:rPr sz="2800" spc="-5" dirty="0">
                <a:latin typeface="Carlito"/>
                <a:cs typeface="Carlito"/>
              </a:rPr>
              <a:t>with </a:t>
            </a:r>
            <a:r>
              <a:rPr sz="2800" spc="-15" dirty="0">
                <a:latin typeface="Carlito"/>
                <a:cs typeface="Carlito"/>
              </a:rPr>
              <a:t>dilute </a:t>
            </a:r>
            <a:r>
              <a:rPr sz="2800" spc="-5" dirty="0">
                <a:latin typeface="Carlito"/>
                <a:cs typeface="Carlito"/>
              </a:rPr>
              <a:t>HNO</a:t>
            </a:r>
            <a:r>
              <a:rPr sz="2775" spc="-7" baseline="-21021" dirty="0">
                <a:latin typeface="Carlito"/>
                <a:cs typeface="Carlito"/>
              </a:rPr>
              <a:t>3 </a:t>
            </a:r>
            <a:r>
              <a:rPr sz="2800" spc="-20" dirty="0">
                <a:latin typeface="Carlito"/>
                <a:cs typeface="Carlito"/>
              </a:rPr>
              <a:t>to  evolve </a:t>
            </a:r>
            <a:r>
              <a:rPr sz="2800" spc="-30" dirty="0">
                <a:latin typeface="Carlito"/>
                <a:cs typeface="Carlito"/>
              </a:rPr>
              <a:t>hydrogen</a:t>
            </a:r>
            <a:r>
              <a:rPr sz="2800" spc="60" dirty="0">
                <a:latin typeface="Carlito"/>
                <a:cs typeface="Carlito"/>
              </a:rPr>
              <a:t> </a:t>
            </a:r>
            <a:r>
              <a:rPr sz="2800" spc="-20" dirty="0">
                <a:latin typeface="Carlito"/>
                <a:cs typeface="Carlito"/>
              </a:rPr>
              <a:t>gas</a:t>
            </a:r>
            <a:endParaRPr sz="2800">
              <a:latin typeface="Carlito"/>
              <a:cs typeface="Carlito"/>
            </a:endParaRPr>
          </a:p>
          <a:p>
            <a:pPr>
              <a:lnSpc>
                <a:spcPct val="100000"/>
              </a:lnSpc>
              <a:spcBef>
                <a:spcPts val="5"/>
              </a:spcBef>
            </a:pPr>
            <a:endParaRPr sz="2750">
              <a:latin typeface="Carlito"/>
              <a:cs typeface="Carlito"/>
            </a:endParaRPr>
          </a:p>
          <a:p>
            <a:pPr marL="76200">
              <a:lnSpc>
                <a:spcPct val="100000"/>
              </a:lnSpc>
            </a:pPr>
            <a:r>
              <a:rPr sz="2800" spc="-5" dirty="0">
                <a:latin typeface="Carlito"/>
                <a:cs typeface="Carlito"/>
              </a:rPr>
              <a:t>Mg(s) + </a:t>
            </a:r>
            <a:r>
              <a:rPr sz="2800" spc="-15" dirty="0">
                <a:latin typeface="Carlito"/>
                <a:cs typeface="Carlito"/>
              </a:rPr>
              <a:t>2HNO</a:t>
            </a:r>
            <a:r>
              <a:rPr sz="2775" spc="-22" baseline="-21021" dirty="0">
                <a:latin typeface="Carlito"/>
                <a:cs typeface="Carlito"/>
              </a:rPr>
              <a:t>3</a:t>
            </a:r>
            <a:r>
              <a:rPr sz="2800" spc="-15" dirty="0">
                <a:latin typeface="Carlito"/>
                <a:cs typeface="Carlito"/>
              </a:rPr>
              <a:t>(aq</a:t>
            </a:r>
            <a:r>
              <a:rPr sz="2800" spc="-15" dirty="0">
                <a:latin typeface="Arial"/>
                <a:cs typeface="Arial"/>
              </a:rPr>
              <a:t>) </a:t>
            </a:r>
            <a:r>
              <a:rPr sz="2800" spc="-270" dirty="0">
                <a:latin typeface="Arial"/>
                <a:cs typeface="Arial"/>
              </a:rPr>
              <a:t>→ </a:t>
            </a:r>
            <a:r>
              <a:rPr sz="2800" spc="-70" dirty="0">
                <a:latin typeface="Arial"/>
                <a:cs typeface="Arial"/>
              </a:rPr>
              <a:t>Mg(NO</a:t>
            </a:r>
            <a:r>
              <a:rPr sz="2775" spc="-104" baseline="-21021" dirty="0">
                <a:latin typeface="Carlito"/>
                <a:cs typeface="Carlito"/>
              </a:rPr>
              <a:t>3</a:t>
            </a:r>
            <a:r>
              <a:rPr sz="2800" spc="-70" dirty="0">
                <a:latin typeface="Carlito"/>
                <a:cs typeface="Carlito"/>
              </a:rPr>
              <a:t>)</a:t>
            </a:r>
            <a:r>
              <a:rPr sz="2775" spc="-104" baseline="-21021" dirty="0">
                <a:latin typeface="Carlito"/>
                <a:cs typeface="Carlito"/>
              </a:rPr>
              <a:t>2</a:t>
            </a:r>
            <a:r>
              <a:rPr sz="2800" spc="-70" dirty="0">
                <a:latin typeface="Carlito"/>
                <a:cs typeface="Carlito"/>
              </a:rPr>
              <a:t>(aq) </a:t>
            </a:r>
            <a:r>
              <a:rPr sz="2800" spc="-5" dirty="0">
                <a:latin typeface="Carlito"/>
                <a:cs typeface="Carlito"/>
              </a:rPr>
              <a:t>+</a:t>
            </a:r>
            <a:r>
              <a:rPr sz="2800" spc="165" dirty="0">
                <a:latin typeface="Carlito"/>
                <a:cs typeface="Carlito"/>
              </a:rPr>
              <a:t> </a:t>
            </a:r>
            <a:r>
              <a:rPr sz="2800" dirty="0">
                <a:latin typeface="Carlito"/>
                <a:cs typeface="Carlito"/>
              </a:rPr>
              <a:t>H</a:t>
            </a:r>
            <a:r>
              <a:rPr sz="2775" baseline="-21021" dirty="0">
                <a:latin typeface="Carlito"/>
                <a:cs typeface="Carlito"/>
              </a:rPr>
              <a:t>2</a:t>
            </a:r>
            <a:r>
              <a:rPr sz="2800" dirty="0">
                <a:latin typeface="Carlito"/>
                <a:cs typeface="Carlito"/>
              </a:rPr>
              <a:t>(g)</a:t>
            </a:r>
            <a:endParaRPr sz="2800">
              <a:latin typeface="Carlito"/>
              <a:cs typeface="Carlito"/>
            </a:endParaRPr>
          </a:p>
          <a:p>
            <a:pPr marL="76200">
              <a:lnSpc>
                <a:spcPct val="100000"/>
              </a:lnSpc>
            </a:pPr>
            <a:r>
              <a:rPr sz="2800" spc="-145" dirty="0">
                <a:latin typeface="Arial"/>
                <a:cs typeface="Arial"/>
              </a:rPr>
              <a:t>magnesium </a:t>
            </a:r>
            <a:r>
              <a:rPr sz="2800" spc="-245" dirty="0">
                <a:latin typeface="Arial"/>
                <a:cs typeface="Arial"/>
              </a:rPr>
              <a:t>+ </a:t>
            </a:r>
            <a:r>
              <a:rPr sz="2800" spc="-20" dirty="0">
                <a:latin typeface="Arial"/>
                <a:cs typeface="Arial"/>
              </a:rPr>
              <a:t>nitric </a:t>
            </a:r>
            <a:r>
              <a:rPr sz="2800" spc="-125" dirty="0">
                <a:latin typeface="Arial"/>
                <a:cs typeface="Arial"/>
              </a:rPr>
              <a:t>acid </a:t>
            </a:r>
            <a:r>
              <a:rPr sz="2800" spc="-270" dirty="0">
                <a:latin typeface="Arial"/>
                <a:cs typeface="Arial"/>
              </a:rPr>
              <a:t>→ </a:t>
            </a:r>
            <a:r>
              <a:rPr sz="2800" spc="-145" dirty="0">
                <a:latin typeface="Arial"/>
                <a:cs typeface="Arial"/>
              </a:rPr>
              <a:t>magnesium </a:t>
            </a:r>
            <a:r>
              <a:rPr sz="2800" spc="-35" dirty="0">
                <a:latin typeface="Arial"/>
                <a:cs typeface="Arial"/>
              </a:rPr>
              <a:t>nitrate </a:t>
            </a:r>
            <a:r>
              <a:rPr sz="2800" spc="-245" dirty="0">
                <a:latin typeface="Arial"/>
                <a:cs typeface="Arial"/>
              </a:rPr>
              <a:t>+</a:t>
            </a:r>
            <a:r>
              <a:rPr sz="2800" spc="-80" dirty="0">
                <a:latin typeface="Arial"/>
                <a:cs typeface="Arial"/>
              </a:rPr>
              <a:t> </a:t>
            </a:r>
            <a:r>
              <a:rPr sz="2800" spc="-135" dirty="0">
                <a:latin typeface="Arial"/>
                <a:cs typeface="Arial"/>
              </a:rPr>
              <a:t>hydrogen</a:t>
            </a:r>
            <a:endParaRPr sz="280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685800"/>
          <a:ext cx="9144000" cy="6172200"/>
        </p:xfrm>
        <a:graphic>
          <a:graphicData uri="http://schemas.openxmlformats.org/drawingml/2006/table">
            <a:tbl>
              <a:tblPr firstRow="1" bandRow="1">
                <a:tableStyleId>{2D5ABB26-0587-4C30-8999-92F81FD0307C}</a:tableStyleId>
              </a:tblPr>
              <a:tblGrid>
                <a:gridCol w="1937028"/>
                <a:gridCol w="2092127"/>
                <a:gridCol w="2827992"/>
                <a:gridCol w="2286853"/>
              </a:tblGrid>
              <a:tr h="542186">
                <a:tc>
                  <a:txBody>
                    <a:bodyPr/>
                    <a:lstStyle/>
                    <a:p>
                      <a:pPr marL="68580">
                        <a:lnSpc>
                          <a:spcPct val="100000"/>
                        </a:lnSpc>
                        <a:spcBef>
                          <a:spcPts val="75"/>
                        </a:spcBef>
                      </a:pPr>
                      <a:r>
                        <a:rPr sz="2000" spc="-5" dirty="0">
                          <a:latin typeface="Carlito"/>
                          <a:cs typeface="Carlito"/>
                        </a:rPr>
                        <a:t>Element</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75"/>
                        </a:spcBef>
                      </a:pPr>
                      <a:r>
                        <a:rPr sz="2000" spc="-5" dirty="0">
                          <a:latin typeface="Carlito"/>
                          <a:cs typeface="Carlito"/>
                        </a:rPr>
                        <a:t>Reaction with</a:t>
                      </a:r>
                      <a:r>
                        <a:rPr sz="2000" spc="-30" dirty="0">
                          <a:latin typeface="Carlito"/>
                          <a:cs typeface="Carlito"/>
                        </a:rPr>
                        <a:t> </a:t>
                      </a:r>
                      <a:r>
                        <a:rPr sz="2000" dirty="0">
                          <a:latin typeface="Carlito"/>
                          <a:cs typeface="Carlito"/>
                        </a:rPr>
                        <a:t>Air</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75"/>
                        </a:spcBef>
                      </a:pPr>
                      <a:r>
                        <a:rPr sz="2000" spc="-5" dirty="0">
                          <a:latin typeface="Carlito"/>
                          <a:cs typeface="Carlito"/>
                        </a:rPr>
                        <a:t>Reaction with </a:t>
                      </a:r>
                      <a:r>
                        <a:rPr sz="2000" spc="-25" dirty="0">
                          <a:latin typeface="Carlito"/>
                          <a:cs typeface="Carlito"/>
                        </a:rPr>
                        <a:t>Water</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75"/>
                        </a:spcBef>
                      </a:pPr>
                      <a:r>
                        <a:rPr sz="2000" spc="-5" dirty="0">
                          <a:latin typeface="Carlito"/>
                          <a:cs typeface="Carlito"/>
                        </a:rPr>
                        <a:t>Reaction with</a:t>
                      </a:r>
                      <a:r>
                        <a:rPr sz="2000" spc="-20" dirty="0">
                          <a:latin typeface="Carlito"/>
                          <a:cs typeface="Carlito"/>
                        </a:rPr>
                        <a:t> </a:t>
                      </a:r>
                      <a:r>
                        <a:rPr sz="2000" dirty="0">
                          <a:latin typeface="Carlito"/>
                          <a:cs typeface="Carlito"/>
                        </a:rPr>
                        <a:t>Acid</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99847">
                <a:tc>
                  <a:txBody>
                    <a:bodyPr/>
                    <a:lstStyle/>
                    <a:p>
                      <a:pPr marL="68580">
                        <a:lnSpc>
                          <a:spcPct val="100000"/>
                        </a:lnSpc>
                        <a:spcBef>
                          <a:spcPts val="75"/>
                        </a:spcBef>
                      </a:pPr>
                      <a:r>
                        <a:rPr sz="2000" spc="-10" dirty="0">
                          <a:latin typeface="Carlito"/>
                          <a:cs typeface="Carlito"/>
                        </a:rPr>
                        <a:t>Potassium</a:t>
                      </a:r>
                      <a:r>
                        <a:rPr sz="2000" spc="-5" dirty="0">
                          <a:latin typeface="Carlito"/>
                          <a:cs typeface="Carlito"/>
                        </a:rPr>
                        <a:t> </a:t>
                      </a:r>
                      <a:r>
                        <a:rPr sz="2000" dirty="0">
                          <a:latin typeface="Carlito"/>
                          <a:cs typeface="Carlito"/>
                        </a:rPr>
                        <a:t>K</a:t>
                      </a:r>
                      <a:endParaRPr sz="2000">
                        <a:latin typeface="Carlito"/>
                        <a:cs typeface="Carlito"/>
                      </a:endParaRPr>
                    </a:p>
                    <a:p>
                      <a:pPr marL="68580">
                        <a:lnSpc>
                          <a:spcPct val="100000"/>
                        </a:lnSpc>
                        <a:spcBef>
                          <a:spcPts val="360"/>
                        </a:spcBef>
                      </a:pPr>
                      <a:r>
                        <a:rPr sz="2000" dirty="0">
                          <a:latin typeface="Carlito"/>
                          <a:cs typeface="Carlito"/>
                        </a:rPr>
                        <a:t>Sodium</a:t>
                      </a:r>
                      <a:r>
                        <a:rPr sz="2000" spc="-25" dirty="0">
                          <a:latin typeface="Carlito"/>
                          <a:cs typeface="Carlito"/>
                        </a:rPr>
                        <a:t> </a:t>
                      </a:r>
                      <a:r>
                        <a:rPr sz="2000" dirty="0">
                          <a:latin typeface="Carlito"/>
                          <a:cs typeface="Carlito"/>
                        </a:rPr>
                        <a:t>Na</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75"/>
                        </a:spcBef>
                      </a:pPr>
                      <a:r>
                        <a:rPr sz="2000" dirty="0">
                          <a:latin typeface="Carlito"/>
                          <a:cs typeface="Carlito"/>
                        </a:rPr>
                        <a:t>Burns</a:t>
                      </a:r>
                      <a:r>
                        <a:rPr sz="2000" spc="-35" dirty="0">
                          <a:latin typeface="Carlito"/>
                          <a:cs typeface="Carlito"/>
                        </a:rPr>
                        <a:t> </a:t>
                      </a:r>
                      <a:r>
                        <a:rPr sz="2000" spc="-10" dirty="0">
                          <a:latin typeface="Carlito"/>
                          <a:cs typeface="Carlito"/>
                        </a:rPr>
                        <a:t>vigorously</a:t>
                      </a:r>
                      <a:endParaRPr sz="2000">
                        <a:latin typeface="Carlito"/>
                        <a:cs typeface="Carlito"/>
                      </a:endParaRPr>
                    </a:p>
                    <a:p>
                      <a:pPr marL="68580">
                        <a:lnSpc>
                          <a:spcPct val="100000"/>
                        </a:lnSpc>
                        <a:spcBef>
                          <a:spcPts val="360"/>
                        </a:spcBef>
                      </a:pPr>
                      <a:r>
                        <a:rPr sz="2000" spc="-15" dirty="0">
                          <a:latin typeface="Carlito"/>
                          <a:cs typeface="Carlito"/>
                        </a:rPr>
                        <a:t>to </a:t>
                      </a:r>
                      <a:r>
                        <a:rPr sz="2000" spc="-10" dirty="0">
                          <a:latin typeface="Carlito"/>
                          <a:cs typeface="Carlito"/>
                        </a:rPr>
                        <a:t>form</a:t>
                      </a:r>
                      <a:r>
                        <a:rPr sz="2000" spc="-30" dirty="0">
                          <a:latin typeface="Carlito"/>
                          <a:cs typeface="Carlito"/>
                        </a:rPr>
                        <a:t> </a:t>
                      </a:r>
                      <a:r>
                        <a:rPr sz="2000" spc="-10" dirty="0">
                          <a:latin typeface="Carlito"/>
                          <a:cs typeface="Carlito"/>
                        </a:rPr>
                        <a:t>oxides</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75"/>
                        </a:spcBef>
                      </a:pPr>
                      <a:r>
                        <a:rPr sz="2000" dirty="0">
                          <a:latin typeface="Carlito"/>
                          <a:cs typeface="Carlito"/>
                        </a:rPr>
                        <a:t>With </a:t>
                      </a:r>
                      <a:r>
                        <a:rPr sz="2000" spc="-5" dirty="0">
                          <a:latin typeface="Carlito"/>
                          <a:cs typeface="Carlito"/>
                        </a:rPr>
                        <a:t>cold </a:t>
                      </a:r>
                      <a:r>
                        <a:rPr sz="2000" spc="-15" dirty="0">
                          <a:latin typeface="Carlito"/>
                          <a:cs typeface="Carlito"/>
                        </a:rPr>
                        <a:t>water</a:t>
                      </a:r>
                      <a:r>
                        <a:rPr sz="2000" spc="-35" dirty="0">
                          <a:latin typeface="Carlito"/>
                          <a:cs typeface="Carlito"/>
                        </a:rPr>
                        <a:t> </a:t>
                      </a:r>
                      <a:r>
                        <a:rPr sz="2000" spc="-15" dirty="0">
                          <a:latin typeface="Carlito"/>
                          <a:cs typeface="Carlito"/>
                        </a:rPr>
                        <a:t>forms</a:t>
                      </a:r>
                      <a:endParaRPr sz="2000">
                        <a:latin typeface="Carlito"/>
                        <a:cs typeface="Carlito"/>
                      </a:endParaRPr>
                    </a:p>
                    <a:p>
                      <a:pPr marL="68580">
                        <a:lnSpc>
                          <a:spcPct val="100000"/>
                        </a:lnSpc>
                        <a:spcBef>
                          <a:spcPts val="360"/>
                        </a:spcBef>
                      </a:pPr>
                      <a:r>
                        <a:rPr sz="2000" spc="-15" dirty="0">
                          <a:latin typeface="Carlito"/>
                          <a:cs typeface="Carlito"/>
                        </a:rPr>
                        <a:t>hydrogen </a:t>
                      </a:r>
                      <a:r>
                        <a:rPr sz="2000" spc="-10" dirty="0">
                          <a:latin typeface="Carlito"/>
                          <a:cs typeface="Carlito"/>
                        </a:rPr>
                        <a:t>gas</a:t>
                      </a:r>
                      <a:r>
                        <a:rPr sz="2000" spc="-35" dirty="0">
                          <a:latin typeface="Carlito"/>
                          <a:cs typeface="Carlito"/>
                        </a:rPr>
                        <a:t> </a:t>
                      </a:r>
                      <a:r>
                        <a:rPr sz="2000" dirty="0">
                          <a:latin typeface="Carlito"/>
                          <a:cs typeface="Carlito"/>
                        </a:rPr>
                        <a:t>and</a:t>
                      </a:r>
                      <a:endParaRPr sz="2000">
                        <a:latin typeface="Carlito"/>
                        <a:cs typeface="Carlito"/>
                      </a:endParaRPr>
                    </a:p>
                    <a:p>
                      <a:pPr marL="68580">
                        <a:lnSpc>
                          <a:spcPct val="100000"/>
                        </a:lnSpc>
                        <a:spcBef>
                          <a:spcPts val="360"/>
                        </a:spcBef>
                      </a:pPr>
                      <a:r>
                        <a:rPr sz="2000" spc="-5" dirty="0">
                          <a:latin typeface="Carlito"/>
                          <a:cs typeface="Carlito"/>
                        </a:rPr>
                        <a:t>alkaline</a:t>
                      </a:r>
                      <a:r>
                        <a:rPr sz="2000" spc="10" dirty="0">
                          <a:latin typeface="Carlito"/>
                          <a:cs typeface="Carlito"/>
                        </a:rPr>
                        <a:t> </a:t>
                      </a:r>
                      <a:r>
                        <a:rPr sz="2000" spc="-20" dirty="0">
                          <a:latin typeface="Carlito"/>
                          <a:cs typeface="Carlito"/>
                        </a:rPr>
                        <a:t>hydroxide</a:t>
                      </a:r>
                      <a:endParaRPr sz="2000">
                        <a:latin typeface="Carlito"/>
                        <a:cs typeface="Carlito"/>
                      </a:endParaRPr>
                    </a:p>
                    <a:p>
                      <a:pPr marL="68580" marR="95250">
                        <a:lnSpc>
                          <a:spcPct val="114999"/>
                        </a:lnSpc>
                        <a:spcBef>
                          <a:spcPts val="5"/>
                        </a:spcBef>
                      </a:pPr>
                      <a:r>
                        <a:rPr sz="2000" spc="-5" dirty="0">
                          <a:latin typeface="Carlito"/>
                          <a:cs typeface="Carlito"/>
                        </a:rPr>
                        <a:t>solution. </a:t>
                      </a:r>
                      <a:r>
                        <a:rPr sz="2000" spc="-10" dirty="0">
                          <a:latin typeface="Carlito"/>
                          <a:cs typeface="Carlito"/>
                        </a:rPr>
                        <a:t>React </a:t>
                      </a:r>
                      <a:r>
                        <a:rPr sz="2000" spc="-5" dirty="0">
                          <a:latin typeface="Carlito"/>
                          <a:cs typeface="Carlito"/>
                        </a:rPr>
                        <a:t>with  decreasing vigour</a:t>
                      </a:r>
                      <a:r>
                        <a:rPr sz="2000" spc="-75" dirty="0">
                          <a:latin typeface="Carlito"/>
                          <a:cs typeface="Carlito"/>
                        </a:rPr>
                        <a:t> </a:t>
                      </a:r>
                      <a:r>
                        <a:rPr sz="2000" spc="-5" dirty="0">
                          <a:latin typeface="Carlito"/>
                          <a:cs typeface="Carlito"/>
                        </a:rPr>
                        <a:t>down  </a:t>
                      </a:r>
                      <a:r>
                        <a:rPr sz="2000" dirty="0">
                          <a:latin typeface="Carlito"/>
                          <a:cs typeface="Carlito"/>
                        </a:rPr>
                        <a:t>the </a:t>
                      </a:r>
                      <a:r>
                        <a:rPr sz="2000" spc="-5" dirty="0">
                          <a:latin typeface="Carlito"/>
                          <a:cs typeface="Carlito"/>
                        </a:rPr>
                        <a:t>series till</a:t>
                      </a:r>
                      <a:r>
                        <a:rPr sz="2000" spc="25" dirty="0">
                          <a:latin typeface="Carlito"/>
                          <a:cs typeface="Carlito"/>
                        </a:rPr>
                        <a:t> </a:t>
                      </a:r>
                      <a:r>
                        <a:rPr sz="2000" spc="-5" dirty="0">
                          <a:latin typeface="Carlito"/>
                          <a:cs typeface="Carlito"/>
                        </a:rPr>
                        <a:t>Ca</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75"/>
                        </a:spcBef>
                      </a:pPr>
                      <a:r>
                        <a:rPr sz="2000" spc="-10" dirty="0">
                          <a:latin typeface="Carlito"/>
                          <a:cs typeface="Carlito"/>
                        </a:rPr>
                        <a:t>Violent </a:t>
                      </a:r>
                      <a:r>
                        <a:rPr sz="2000" spc="-5" dirty="0">
                          <a:latin typeface="Carlito"/>
                          <a:cs typeface="Carlito"/>
                        </a:rPr>
                        <a:t>reaction</a:t>
                      </a:r>
                      <a:r>
                        <a:rPr sz="2000" spc="-10" dirty="0">
                          <a:latin typeface="Carlito"/>
                          <a:cs typeface="Carlito"/>
                        </a:rPr>
                        <a:t> to</a:t>
                      </a:r>
                      <a:endParaRPr sz="2000">
                        <a:latin typeface="Carlito"/>
                        <a:cs typeface="Carlito"/>
                      </a:endParaRPr>
                    </a:p>
                    <a:p>
                      <a:pPr marL="69215">
                        <a:lnSpc>
                          <a:spcPct val="100000"/>
                        </a:lnSpc>
                        <a:spcBef>
                          <a:spcPts val="360"/>
                        </a:spcBef>
                      </a:pPr>
                      <a:r>
                        <a:rPr sz="2000" spc="-10" dirty="0">
                          <a:latin typeface="Carlito"/>
                          <a:cs typeface="Carlito"/>
                        </a:rPr>
                        <a:t>give </a:t>
                      </a:r>
                      <a:r>
                        <a:rPr sz="2000" spc="-15" dirty="0">
                          <a:latin typeface="Carlito"/>
                          <a:cs typeface="Carlito"/>
                        </a:rPr>
                        <a:t>hydrogen</a:t>
                      </a:r>
                      <a:r>
                        <a:rPr sz="2000" spc="-55" dirty="0">
                          <a:latin typeface="Carlito"/>
                          <a:cs typeface="Carlito"/>
                        </a:rPr>
                        <a:t> </a:t>
                      </a:r>
                      <a:r>
                        <a:rPr sz="2000" spc="-10" dirty="0">
                          <a:latin typeface="Carlito"/>
                          <a:cs typeface="Carlito"/>
                        </a:rPr>
                        <a:t>gas</a:t>
                      </a:r>
                      <a:endParaRPr sz="2000">
                        <a:latin typeface="Carlito"/>
                        <a:cs typeface="Carlito"/>
                      </a:endParaRPr>
                    </a:p>
                    <a:p>
                      <a:pPr marL="69215">
                        <a:lnSpc>
                          <a:spcPct val="100000"/>
                        </a:lnSpc>
                        <a:spcBef>
                          <a:spcPts val="360"/>
                        </a:spcBef>
                      </a:pPr>
                      <a:r>
                        <a:rPr sz="2000" dirty="0">
                          <a:latin typeface="Carlito"/>
                          <a:cs typeface="Carlito"/>
                        </a:rPr>
                        <a:t>and </a:t>
                      </a:r>
                      <a:r>
                        <a:rPr sz="2000" spc="-5" dirty="0">
                          <a:latin typeface="Carlito"/>
                          <a:cs typeface="Carlito"/>
                        </a:rPr>
                        <a:t>salt</a:t>
                      </a:r>
                      <a:r>
                        <a:rPr sz="2000" spc="-10" dirty="0">
                          <a:latin typeface="Carlito"/>
                          <a:cs typeface="Carlito"/>
                        </a:rPr>
                        <a:t> </a:t>
                      </a:r>
                      <a:r>
                        <a:rPr sz="2000" spc="-5" dirty="0">
                          <a:latin typeface="Carlito"/>
                          <a:cs typeface="Carlito"/>
                        </a:rPr>
                        <a:t>solution</a:t>
                      </a:r>
                      <a:endParaRPr sz="2000">
                        <a:latin typeface="Carlito"/>
                        <a:cs typeface="Carlito"/>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530167">
                <a:tc>
                  <a:txBody>
                    <a:bodyPr/>
                    <a:lstStyle/>
                    <a:p>
                      <a:pPr marL="68580">
                        <a:lnSpc>
                          <a:spcPct val="100000"/>
                        </a:lnSpc>
                        <a:spcBef>
                          <a:spcPts val="80"/>
                        </a:spcBef>
                      </a:pPr>
                      <a:r>
                        <a:rPr sz="2000" spc="-5" dirty="0">
                          <a:latin typeface="Carlito"/>
                          <a:cs typeface="Carlito"/>
                        </a:rPr>
                        <a:t>Calcium</a:t>
                      </a:r>
                      <a:r>
                        <a:rPr sz="2000" spc="-10" dirty="0">
                          <a:latin typeface="Carlito"/>
                          <a:cs typeface="Carlito"/>
                        </a:rPr>
                        <a:t> </a:t>
                      </a:r>
                      <a:r>
                        <a:rPr sz="2000" spc="-5" dirty="0">
                          <a:latin typeface="Carlito"/>
                          <a:cs typeface="Carlito"/>
                        </a:rPr>
                        <a:t>Ca</a:t>
                      </a:r>
                      <a:endParaRPr sz="2000">
                        <a:latin typeface="Carlito"/>
                        <a:cs typeface="Carlito"/>
                      </a:endParaRPr>
                    </a:p>
                    <a:p>
                      <a:pPr marL="68580" marR="114935">
                        <a:lnSpc>
                          <a:spcPct val="114999"/>
                        </a:lnSpc>
                      </a:pPr>
                      <a:r>
                        <a:rPr sz="2000" dirty="0">
                          <a:latin typeface="Carlito"/>
                          <a:cs typeface="Carlito"/>
                        </a:rPr>
                        <a:t>Magnesium</a:t>
                      </a:r>
                      <a:r>
                        <a:rPr sz="2000" spc="-90" dirty="0">
                          <a:latin typeface="Carlito"/>
                          <a:cs typeface="Carlito"/>
                        </a:rPr>
                        <a:t> </a:t>
                      </a:r>
                      <a:r>
                        <a:rPr sz="2000" dirty="0">
                          <a:latin typeface="Carlito"/>
                          <a:cs typeface="Carlito"/>
                        </a:rPr>
                        <a:t>Mg  </a:t>
                      </a:r>
                      <a:r>
                        <a:rPr sz="2000" spc="-5" dirty="0">
                          <a:latin typeface="Carlito"/>
                          <a:cs typeface="Carlito"/>
                        </a:rPr>
                        <a:t>Aluminium </a:t>
                      </a:r>
                      <a:r>
                        <a:rPr sz="2000" dirty="0">
                          <a:latin typeface="Carlito"/>
                          <a:cs typeface="Carlito"/>
                        </a:rPr>
                        <a:t>Al  </a:t>
                      </a:r>
                      <a:r>
                        <a:rPr sz="2000" spc="-5" dirty="0">
                          <a:latin typeface="Carlito"/>
                          <a:cs typeface="Carlito"/>
                        </a:rPr>
                        <a:t>Zinc</a:t>
                      </a:r>
                      <a:r>
                        <a:rPr sz="2000" spc="-15" dirty="0">
                          <a:latin typeface="Carlito"/>
                          <a:cs typeface="Carlito"/>
                        </a:rPr>
                        <a:t> </a:t>
                      </a:r>
                      <a:r>
                        <a:rPr sz="2000" spc="-5" dirty="0">
                          <a:latin typeface="Carlito"/>
                          <a:cs typeface="Carlito"/>
                        </a:rPr>
                        <a:t>Zn</a:t>
                      </a:r>
                      <a:endParaRPr sz="2000">
                        <a:latin typeface="Carlito"/>
                        <a:cs typeface="Carlito"/>
                      </a:endParaRPr>
                    </a:p>
                    <a:p>
                      <a:pPr marL="68580">
                        <a:lnSpc>
                          <a:spcPct val="100000"/>
                        </a:lnSpc>
                        <a:spcBef>
                          <a:spcPts val="360"/>
                        </a:spcBef>
                      </a:pPr>
                      <a:r>
                        <a:rPr sz="2000" spc="-10" dirty="0">
                          <a:latin typeface="Carlito"/>
                          <a:cs typeface="Carlito"/>
                        </a:rPr>
                        <a:t>Iron</a:t>
                      </a:r>
                      <a:r>
                        <a:rPr sz="2000" spc="-95" dirty="0">
                          <a:latin typeface="Carlito"/>
                          <a:cs typeface="Carlito"/>
                        </a:rPr>
                        <a:t> </a:t>
                      </a:r>
                      <a:r>
                        <a:rPr sz="2000" spc="-15" dirty="0">
                          <a:latin typeface="Carlito"/>
                          <a:cs typeface="Carlito"/>
                        </a:rPr>
                        <a:t>Fe</a:t>
                      </a:r>
                      <a:endParaRPr sz="2000">
                        <a:latin typeface="Carlito"/>
                        <a:cs typeface="Carlito"/>
                      </a:endParaRPr>
                    </a:p>
                  </a:txBody>
                  <a:tcPr marL="0" marR="0" marT="10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80"/>
                        </a:spcBef>
                      </a:pPr>
                      <a:r>
                        <a:rPr sz="2000" dirty="0">
                          <a:latin typeface="Carlito"/>
                          <a:cs typeface="Carlito"/>
                        </a:rPr>
                        <a:t>Burn</a:t>
                      </a:r>
                      <a:r>
                        <a:rPr sz="2000" spc="-25" dirty="0">
                          <a:latin typeface="Carlito"/>
                          <a:cs typeface="Carlito"/>
                        </a:rPr>
                        <a:t> </a:t>
                      </a:r>
                      <a:r>
                        <a:rPr sz="2000" spc="-5" dirty="0">
                          <a:latin typeface="Carlito"/>
                          <a:cs typeface="Carlito"/>
                        </a:rPr>
                        <a:t>with</a:t>
                      </a:r>
                      <a:endParaRPr sz="2000">
                        <a:latin typeface="Carlito"/>
                        <a:cs typeface="Carlito"/>
                      </a:endParaRPr>
                    </a:p>
                    <a:p>
                      <a:pPr marL="68580" marR="182245">
                        <a:lnSpc>
                          <a:spcPct val="114999"/>
                        </a:lnSpc>
                      </a:pPr>
                      <a:r>
                        <a:rPr sz="2000" spc="-5" dirty="0">
                          <a:latin typeface="Carlito"/>
                          <a:cs typeface="Carlito"/>
                        </a:rPr>
                        <a:t>decreasing  vigour down</a:t>
                      </a:r>
                      <a:r>
                        <a:rPr sz="2000" spc="-114" dirty="0">
                          <a:latin typeface="Carlito"/>
                          <a:cs typeface="Carlito"/>
                        </a:rPr>
                        <a:t> </a:t>
                      </a:r>
                      <a:r>
                        <a:rPr sz="2000" dirty="0">
                          <a:latin typeface="Carlito"/>
                          <a:cs typeface="Carlito"/>
                        </a:rPr>
                        <a:t>the  </a:t>
                      </a:r>
                      <a:r>
                        <a:rPr sz="2000" spc="-5" dirty="0">
                          <a:latin typeface="Carlito"/>
                          <a:cs typeface="Carlito"/>
                        </a:rPr>
                        <a:t>series</a:t>
                      </a:r>
                      <a:endParaRPr sz="2000">
                        <a:latin typeface="Carlito"/>
                        <a:cs typeface="Carlito"/>
                      </a:endParaRPr>
                    </a:p>
                  </a:txBody>
                  <a:tcPr marL="0" marR="0" marT="10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80"/>
                        </a:spcBef>
                      </a:pPr>
                      <a:r>
                        <a:rPr sz="2000" dirty="0">
                          <a:latin typeface="Carlito"/>
                          <a:cs typeface="Carlito"/>
                        </a:rPr>
                        <a:t>Mg </a:t>
                      </a:r>
                      <a:r>
                        <a:rPr sz="2000" spc="-5" dirty="0">
                          <a:latin typeface="Carlito"/>
                          <a:cs typeface="Carlito"/>
                        </a:rPr>
                        <a:t>reacts with</a:t>
                      </a:r>
                      <a:r>
                        <a:rPr sz="2000" spc="-15" dirty="0">
                          <a:latin typeface="Carlito"/>
                          <a:cs typeface="Carlito"/>
                        </a:rPr>
                        <a:t> </a:t>
                      </a:r>
                      <a:r>
                        <a:rPr sz="2000" spc="-5" dirty="0">
                          <a:latin typeface="Carlito"/>
                          <a:cs typeface="Carlito"/>
                        </a:rPr>
                        <a:t>hot</a:t>
                      </a:r>
                      <a:endParaRPr sz="2000">
                        <a:latin typeface="Carlito"/>
                        <a:cs typeface="Carlito"/>
                      </a:endParaRPr>
                    </a:p>
                    <a:p>
                      <a:pPr marL="68580" marR="243840">
                        <a:lnSpc>
                          <a:spcPct val="114999"/>
                        </a:lnSpc>
                      </a:pPr>
                      <a:r>
                        <a:rPr sz="2000" spc="-15" dirty="0">
                          <a:latin typeface="Carlito"/>
                          <a:cs typeface="Carlito"/>
                        </a:rPr>
                        <a:t>water </a:t>
                      </a:r>
                      <a:r>
                        <a:rPr sz="2000" spc="-10" dirty="0">
                          <a:latin typeface="Carlito"/>
                          <a:cs typeface="Carlito"/>
                        </a:rPr>
                        <a:t>to </a:t>
                      </a:r>
                      <a:r>
                        <a:rPr sz="2000" spc="-15" dirty="0">
                          <a:latin typeface="Carlito"/>
                          <a:cs typeface="Carlito"/>
                        </a:rPr>
                        <a:t>fomi  </a:t>
                      </a:r>
                      <a:r>
                        <a:rPr sz="2000" dirty="0">
                          <a:latin typeface="Carlito"/>
                          <a:cs typeface="Carlito"/>
                        </a:rPr>
                        <a:t>magnesium </a:t>
                      </a:r>
                      <a:r>
                        <a:rPr sz="2000" spc="-20" dirty="0">
                          <a:latin typeface="Carlito"/>
                          <a:cs typeface="Carlito"/>
                        </a:rPr>
                        <a:t>hydroxide  </a:t>
                      </a:r>
                      <a:r>
                        <a:rPr sz="2000" dirty="0">
                          <a:latin typeface="Carlito"/>
                          <a:cs typeface="Carlito"/>
                        </a:rPr>
                        <a:t>and </a:t>
                      </a:r>
                      <a:r>
                        <a:rPr sz="2000" spc="-15" dirty="0">
                          <a:latin typeface="Carlito"/>
                          <a:cs typeface="Carlito"/>
                        </a:rPr>
                        <a:t>hydrogen </a:t>
                      </a:r>
                      <a:r>
                        <a:rPr sz="2000" spc="-10" dirty="0">
                          <a:latin typeface="Carlito"/>
                          <a:cs typeface="Carlito"/>
                        </a:rPr>
                        <a:t>gas. For  </a:t>
                      </a:r>
                      <a:r>
                        <a:rPr sz="2000" dirty="0">
                          <a:latin typeface="Carlito"/>
                          <a:cs typeface="Carlito"/>
                        </a:rPr>
                        <a:t>Al, </a:t>
                      </a:r>
                      <a:r>
                        <a:rPr sz="2000" spc="-5" dirty="0">
                          <a:latin typeface="Carlito"/>
                          <a:cs typeface="Carlito"/>
                        </a:rPr>
                        <a:t>Zn </a:t>
                      </a:r>
                      <a:r>
                        <a:rPr sz="2000" dirty="0">
                          <a:latin typeface="Carlito"/>
                          <a:cs typeface="Carlito"/>
                        </a:rPr>
                        <a:t>and </a:t>
                      </a:r>
                      <a:r>
                        <a:rPr sz="2000" spc="-10" dirty="0">
                          <a:latin typeface="Carlito"/>
                          <a:cs typeface="Carlito"/>
                        </a:rPr>
                        <a:t>Fe, </a:t>
                      </a:r>
                      <a:r>
                        <a:rPr sz="2000" dirty="0">
                          <a:latin typeface="Carlito"/>
                          <a:cs typeface="Carlito"/>
                        </a:rPr>
                        <a:t>no  </a:t>
                      </a:r>
                      <a:r>
                        <a:rPr sz="2000" spc="-5" dirty="0">
                          <a:latin typeface="Carlito"/>
                          <a:cs typeface="Carlito"/>
                        </a:rPr>
                        <a:t>reaction </a:t>
                      </a:r>
                      <a:r>
                        <a:rPr sz="2000" dirty="0">
                          <a:latin typeface="Carlito"/>
                          <a:cs typeface="Carlito"/>
                        </a:rPr>
                        <a:t>with </a:t>
                      </a:r>
                      <a:r>
                        <a:rPr sz="2000" spc="-5" dirty="0">
                          <a:latin typeface="Carlito"/>
                          <a:cs typeface="Carlito"/>
                        </a:rPr>
                        <a:t>cold</a:t>
                      </a:r>
                      <a:r>
                        <a:rPr sz="2000" spc="-80" dirty="0">
                          <a:latin typeface="Carlito"/>
                          <a:cs typeface="Carlito"/>
                        </a:rPr>
                        <a:t> </a:t>
                      </a:r>
                      <a:r>
                        <a:rPr sz="2000" dirty="0">
                          <a:latin typeface="Carlito"/>
                          <a:cs typeface="Carlito"/>
                        </a:rPr>
                        <a:t>and  </a:t>
                      </a:r>
                      <a:r>
                        <a:rPr sz="2000" spc="-5" dirty="0">
                          <a:latin typeface="Carlito"/>
                          <a:cs typeface="Carlito"/>
                        </a:rPr>
                        <a:t>hot </a:t>
                      </a:r>
                      <a:r>
                        <a:rPr sz="2000" spc="-50" dirty="0">
                          <a:latin typeface="Carlito"/>
                          <a:cs typeface="Carlito"/>
                        </a:rPr>
                        <a:t>water. </a:t>
                      </a:r>
                      <a:r>
                        <a:rPr sz="2000" dirty="0">
                          <a:latin typeface="Carlito"/>
                          <a:cs typeface="Carlito"/>
                        </a:rPr>
                        <a:t>With </a:t>
                      </a:r>
                      <a:r>
                        <a:rPr sz="2000" spc="-10" dirty="0">
                          <a:latin typeface="Carlito"/>
                          <a:cs typeface="Carlito"/>
                        </a:rPr>
                        <a:t>steam  </a:t>
                      </a:r>
                      <a:r>
                        <a:rPr sz="2000" spc="-15" dirty="0">
                          <a:latin typeface="Carlito"/>
                          <a:cs typeface="Carlito"/>
                        </a:rPr>
                        <a:t>forms </a:t>
                      </a:r>
                      <a:r>
                        <a:rPr sz="2000" spc="-10" dirty="0">
                          <a:latin typeface="Carlito"/>
                          <a:cs typeface="Carlito"/>
                        </a:rPr>
                        <a:t>metal </a:t>
                      </a:r>
                      <a:r>
                        <a:rPr sz="2000" spc="-15" dirty="0">
                          <a:latin typeface="Carlito"/>
                          <a:cs typeface="Carlito"/>
                        </a:rPr>
                        <a:t>oxide </a:t>
                      </a:r>
                      <a:r>
                        <a:rPr sz="2000" dirty="0">
                          <a:latin typeface="Carlito"/>
                          <a:cs typeface="Carlito"/>
                        </a:rPr>
                        <a:t>and  </a:t>
                      </a:r>
                      <a:r>
                        <a:rPr sz="2000" spc="-15" dirty="0">
                          <a:latin typeface="Carlito"/>
                          <a:cs typeface="Carlito"/>
                        </a:rPr>
                        <a:t>hydrogen</a:t>
                      </a:r>
                      <a:r>
                        <a:rPr sz="2000" spc="-45" dirty="0">
                          <a:latin typeface="Carlito"/>
                          <a:cs typeface="Carlito"/>
                        </a:rPr>
                        <a:t> </a:t>
                      </a:r>
                      <a:r>
                        <a:rPr sz="2000" spc="-10" dirty="0">
                          <a:latin typeface="Carlito"/>
                          <a:cs typeface="Carlito"/>
                        </a:rPr>
                        <a:t>gas</a:t>
                      </a:r>
                      <a:endParaRPr sz="2000">
                        <a:latin typeface="Carlito"/>
                        <a:cs typeface="Carlito"/>
                      </a:endParaRPr>
                    </a:p>
                  </a:txBody>
                  <a:tcPr marL="0" marR="0" marT="10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just">
                        <a:lnSpc>
                          <a:spcPct val="100000"/>
                        </a:lnSpc>
                        <a:spcBef>
                          <a:spcPts val="80"/>
                        </a:spcBef>
                      </a:pPr>
                      <a:r>
                        <a:rPr sz="2000" spc="-10" dirty="0">
                          <a:latin typeface="Carlito"/>
                          <a:cs typeface="Carlito"/>
                        </a:rPr>
                        <a:t>React </a:t>
                      </a:r>
                      <a:r>
                        <a:rPr sz="2000" spc="-15" dirty="0">
                          <a:latin typeface="Carlito"/>
                          <a:cs typeface="Carlito"/>
                        </a:rPr>
                        <a:t>to</a:t>
                      </a:r>
                      <a:r>
                        <a:rPr sz="2000" spc="-5" dirty="0">
                          <a:latin typeface="Carlito"/>
                          <a:cs typeface="Carlito"/>
                        </a:rPr>
                        <a:t> </a:t>
                      </a:r>
                      <a:r>
                        <a:rPr sz="2000" spc="-15" dirty="0">
                          <a:latin typeface="Carlito"/>
                          <a:cs typeface="Carlito"/>
                        </a:rPr>
                        <a:t>form</a:t>
                      </a:r>
                      <a:endParaRPr sz="2000">
                        <a:latin typeface="Carlito"/>
                        <a:cs typeface="Carlito"/>
                      </a:endParaRPr>
                    </a:p>
                    <a:p>
                      <a:pPr marL="69215" marR="229235" algn="just">
                        <a:lnSpc>
                          <a:spcPct val="114999"/>
                        </a:lnSpc>
                      </a:pPr>
                      <a:r>
                        <a:rPr sz="2000" spc="-15" dirty="0">
                          <a:latin typeface="Carlito"/>
                          <a:cs typeface="Carlito"/>
                        </a:rPr>
                        <a:t>hydrogen </a:t>
                      </a:r>
                      <a:r>
                        <a:rPr sz="2000" spc="-10" dirty="0">
                          <a:latin typeface="Carlito"/>
                          <a:cs typeface="Carlito"/>
                        </a:rPr>
                        <a:t>gas </a:t>
                      </a:r>
                      <a:r>
                        <a:rPr sz="2000" dirty="0">
                          <a:latin typeface="Carlito"/>
                          <a:cs typeface="Carlito"/>
                        </a:rPr>
                        <a:t>and  </a:t>
                      </a:r>
                      <a:r>
                        <a:rPr sz="2000" spc="-5" dirty="0">
                          <a:latin typeface="Carlito"/>
                          <a:cs typeface="Carlito"/>
                        </a:rPr>
                        <a:t>salt solution with  decreasing</a:t>
                      </a:r>
                      <a:r>
                        <a:rPr sz="2000" spc="-70" dirty="0">
                          <a:latin typeface="Carlito"/>
                          <a:cs typeface="Carlito"/>
                        </a:rPr>
                        <a:t> </a:t>
                      </a:r>
                      <a:r>
                        <a:rPr sz="2000" spc="-5" dirty="0">
                          <a:latin typeface="Carlito"/>
                          <a:cs typeface="Carlito"/>
                        </a:rPr>
                        <a:t>vigour  down </a:t>
                      </a:r>
                      <a:r>
                        <a:rPr sz="2000" dirty="0">
                          <a:latin typeface="Carlito"/>
                          <a:cs typeface="Carlito"/>
                        </a:rPr>
                        <a:t>the</a:t>
                      </a:r>
                      <a:r>
                        <a:rPr sz="2000" spc="-40" dirty="0">
                          <a:latin typeface="Carlito"/>
                          <a:cs typeface="Carlito"/>
                        </a:rPr>
                        <a:t> </a:t>
                      </a:r>
                      <a:r>
                        <a:rPr sz="2000" spc="-5" dirty="0">
                          <a:latin typeface="Carlito"/>
                          <a:cs typeface="Carlito"/>
                        </a:rPr>
                        <a:t>series</a:t>
                      </a:r>
                      <a:endParaRPr sz="2000">
                        <a:latin typeface="Carlito"/>
                        <a:cs typeface="Carlito"/>
                      </a:endParaRPr>
                    </a:p>
                  </a:txBody>
                  <a:tcPr marL="0" marR="0" marT="101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0" y="1"/>
            <a:ext cx="9296400" cy="381515"/>
          </a:xfrm>
          <a:prstGeom prst="rect">
            <a:avLst/>
          </a:prstGeom>
        </p:spPr>
        <p:txBody>
          <a:bodyPr vert="horz" wrap="square" lIns="0" tIns="12065" rIns="0" bIns="0" rtlCol="0">
            <a:spAutoFit/>
          </a:bodyPr>
          <a:lstStyle/>
          <a:p>
            <a:pPr marL="12700">
              <a:lnSpc>
                <a:spcPct val="100000"/>
              </a:lnSpc>
              <a:spcBef>
                <a:spcPts val="95"/>
              </a:spcBef>
            </a:pPr>
            <a:r>
              <a:rPr sz="2400" b="0" spc="-10" dirty="0">
                <a:solidFill>
                  <a:srgbClr val="FF0000"/>
                </a:solidFill>
              </a:rPr>
              <a:t>Reactions</a:t>
            </a:r>
            <a:r>
              <a:rPr sz="2400" spc="-10" dirty="0">
                <a:solidFill>
                  <a:srgbClr val="FF0000"/>
                </a:solidFill>
              </a:rPr>
              <a:t> </a:t>
            </a:r>
            <a:r>
              <a:rPr sz="2400" spc="-5" dirty="0">
                <a:solidFill>
                  <a:srgbClr val="FF0000"/>
                </a:solidFill>
              </a:rPr>
              <a:t>of </a:t>
            </a:r>
            <a:r>
              <a:rPr sz="2400" spc="-15" dirty="0">
                <a:solidFill>
                  <a:srgbClr val="FF0000"/>
                </a:solidFill>
              </a:rPr>
              <a:t>metals </a:t>
            </a:r>
            <a:r>
              <a:rPr sz="2400" spc="-5" dirty="0">
                <a:solidFill>
                  <a:srgbClr val="FF0000"/>
                </a:solidFill>
              </a:rPr>
              <a:t>with </a:t>
            </a:r>
            <a:r>
              <a:rPr sz="2400" spc="-65" dirty="0">
                <a:solidFill>
                  <a:srgbClr val="FF0000"/>
                </a:solidFill>
              </a:rPr>
              <a:t>air</a:t>
            </a:r>
            <a:r>
              <a:rPr sz="2400" spc="-65">
                <a:solidFill>
                  <a:srgbClr val="FF0000"/>
                </a:solidFill>
              </a:rPr>
              <a:t>, </a:t>
            </a:r>
            <a:r>
              <a:rPr sz="2400" spc="-60" smtClean="0">
                <a:solidFill>
                  <a:srgbClr val="FF0000"/>
                </a:solidFill>
              </a:rPr>
              <a:t>water </a:t>
            </a:r>
            <a:r>
              <a:rPr sz="2400" spc="-5" dirty="0">
                <a:solidFill>
                  <a:srgbClr val="FF0000"/>
                </a:solidFill>
              </a:rPr>
              <a:t>and</a:t>
            </a:r>
            <a:r>
              <a:rPr sz="2400" spc="180" dirty="0">
                <a:solidFill>
                  <a:srgbClr val="FF0000"/>
                </a:solidFill>
              </a:rPr>
              <a:t> </a:t>
            </a:r>
            <a:r>
              <a:rPr sz="2400" spc="-5" dirty="0">
                <a:solidFill>
                  <a:srgbClr val="FF0000"/>
                </a:solidFill>
              </a:rPr>
              <a:t>acids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28600"/>
            <a:ext cx="8610600" cy="5590633"/>
          </a:xfrm>
          <a:prstGeom prst="rect">
            <a:avLst/>
          </a:prstGeom>
        </p:spPr>
        <p:txBody>
          <a:bodyPr vert="horz" wrap="square" lIns="0" tIns="12065" rIns="0" bIns="0" rtlCol="0">
            <a:spAutoFit/>
          </a:bodyPr>
          <a:lstStyle/>
          <a:p>
            <a:pPr marL="12700" algn="ctr">
              <a:lnSpc>
                <a:spcPct val="100000"/>
              </a:lnSpc>
              <a:spcBef>
                <a:spcPts val="95"/>
              </a:spcBef>
            </a:pPr>
            <a:r>
              <a:rPr lang="en-US" sz="2800" b="1" spc="-10" dirty="0" smtClean="0">
                <a:solidFill>
                  <a:srgbClr val="FF0000"/>
                </a:solidFill>
                <a:latin typeface="Carlito"/>
                <a:cs typeface="Carlito"/>
              </a:rPr>
              <a:t>AQUAREGIA</a:t>
            </a:r>
            <a:endParaRPr lang="en-US" sz="2800" b="1" dirty="0" smtClean="0">
              <a:solidFill>
                <a:srgbClr val="FF0000"/>
              </a:solidFill>
              <a:latin typeface="Carlito"/>
              <a:cs typeface="Carlito"/>
            </a:endParaRPr>
          </a:p>
          <a:p>
            <a:pPr>
              <a:lnSpc>
                <a:spcPct val="100000"/>
              </a:lnSpc>
            </a:pPr>
            <a:endParaRPr sz="2750">
              <a:latin typeface="Carlito"/>
              <a:cs typeface="Carlito"/>
            </a:endParaRPr>
          </a:p>
          <a:p>
            <a:pPr marL="12700" marR="5080" algn="just">
              <a:lnSpc>
                <a:spcPct val="100000"/>
              </a:lnSpc>
              <a:spcBef>
                <a:spcPts val="5"/>
              </a:spcBef>
            </a:pPr>
            <a:r>
              <a:rPr sz="2800" spc="-10" dirty="0">
                <a:latin typeface="Carlito"/>
                <a:cs typeface="Carlito"/>
              </a:rPr>
              <a:t>Aquaregia is </a:t>
            </a:r>
            <a:r>
              <a:rPr sz="2800" spc="-5" dirty="0">
                <a:latin typeface="Carlito"/>
                <a:cs typeface="Carlito"/>
              </a:rPr>
              <a:t>a </a:t>
            </a:r>
            <a:r>
              <a:rPr sz="2800" spc="-10" dirty="0">
                <a:latin typeface="Carlito"/>
                <a:cs typeface="Carlito"/>
              </a:rPr>
              <a:t>highly </a:t>
            </a:r>
            <a:r>
              <a:rPr sz="2800" spc="-20" dirty="0">
                <a:latin typeface="Carlito"/>
                <a:cs typeface="Carlito"/>
              </a:rPr>
              <a:t>corrosive </a:t>
            </a:r>
            <a:r>
              <a:rPr sz="2800" spc="-5" dirty="0">
                <a:latin typeface="Carlito"/>
                <a:cs typeface="Carlito"/>
              </a:rPr>
              <a:t>as </a:t>
            </a:r>
            <a:r>
              <a:rPr sz="2800" spc="-10" dirty="0">
                <a:latin typeface="Carlito"/>
                <a:cs typeface="Carlito"/>
              </a:rPr>
              <a:t>well </a:t>
            </a:r>
            <a:r>
              <a:rPr sz="2800" spc="-5" dirty="0">
                <a:latin typeface="Carlito"/>
                <a:cs typeface="Carlito"/>
              </a:rPr>
              <a:t>as fuming </a:t>
            </a:r>
            <a:r>
              <a:rPr sz="2800" spc="-10" dirty="0">
                <a:latin typeface="Carlito"/>
                <a:cs typeface="Carlito"/>
              </a:rPr>
              <a:t>liquid </a:t>
            </a:r>
            <a:r>
              <a:rPr sz="2800" dirty="0">
                <a:latin typeface="Carlito"/>
                <a:cs typeface="Carlito"/>
              </a:rPr>
              <a:t>and  </a:t>
            </a:r>
            <a:r>
              <a:rPr sz="2800" spc="-10" dirty="0">
                <a:latin typeface="Carlito"/>
                <a:cs typeface="Carlito"/>
              </a:rPr>
              <a:t>is </a:t>
            </a:r>
            <a:r>
              <a:rPr sz="2800" spc="-5" dirty="0">
                <a:latin typeface="Carlito"/>
                <a:cs typeface="Carlito"/>
              </a:rPr>
              <a:t>one of the </a:t>
            </a:r>
            <a:r>
              <a:rPr sz="2800" spc="-35" dirty="0">
                <a:latin typeface="Carlito"/>
                <a:cs typeface="Carlito"/>
              </a:rPr>
              <a:t>few </a:t>
            </a:r>
            <a:r>
              <a:rPr sz="2800" spc="-15" dirty="0">
                <a:latin typeface="Carlito"/>
                <a:cs typeface="Carlito"/>
              </a:rPr>
              <a:t>reagents </a:t>
            </a:r>
            <a:r>
              <a:rPr sz="2800" spc="-10" dirty="0">
                <a:latin typeface="Carlito"/>
                <a:cs typeface="Carlito"/>
              </a:rPr>
              <a:t>that is </a:t>
            </a:r>
            <a:r>
              <a:rPr sz="2800" spc="-5" dirty="0">
                <a:latin typeface="Carlito"/>
                <a:cs typeface="Carlito"/>
              </a:rPr>
              <a:t>able </a:t>
            </a:r>
            <a:r>
              <a:rPr sz="2800" spc="-15" dirty="0">
                <a:latin typeface="Carlito"/>
                <a:cs typeface="Carlito"/>
              </a:rPr>
              <a:t>to </a:t>
            </a:r>
            <a:r>
              <a:rPr sz="2800" spc="-10" dirty="0">
                <a:latin typeface="Carlito"/>
                <a:cs typeface="Carlito"/>
              </a:rPr>
              <a:t>dissolve gold </a:t>
            </a:r>
            <a:r>
              <a:rPr sz="2800" spc="-5" dirty="0">
                <a:latin typeface="Carlito"/>
                <a:cs typeface="Carlito"/>
              </a:rPr>
              <a:t>and  </a:t>
            </a:r>
            <a:r>
              <a:rPr sz="2800" spc="-10" dirty="0">
                <a:latin typeface="Carlito"/>
                <a:cs typeface="Carlito"/>
              </a:rPr>
              <a:t>platinum</a:t>
            </a:r>
            <a:endParaRPr sz="2800">
              <a:latin typeface="Carlito"/>
              <a:cs typeface="Carlito"/>
            </a:endParaRPr>
          </a:p>
          <a:p>
            <a:pPr>
              <a:lnSpc>
                <a:spcPct val="100000"/>
              </a:lnSpc>
              <a:spcBef>
                <a:spcPts val="5"/>
              </a:spcBef>
            </a:pPr>
            <a:endParaRPr sz="2750">
              <a:latin typeface="Carlito"/>
              <a:cs typeface="Carlito"/>
            </a:endParaRPr>
          </a:p>
          <a:p>
            <a:pPr marL="12700" marR="5080" algn="just">
              <a:lnSpc>
                <a:spcPct val="100000"/>
              </a:lnSpc>
            </a:pPr>
            <a:r>
              <a:rPr sz="2800" spc="-5" dirty="0">
                <a:latin typeface="Carlito"/>
                <a:cs typeface="Carlito"/>
              </a:rPr>
              <a:t>It </a:t>
            </a:r>
            <a:r>
              <a:rPr sz="2800" spc="-10" dirty="0">
                <a:latin typeface="Carlito"/>
                <a:cs typeface="Carlito"/>
              </a:rPr>
              <a:t>is </a:t>
            </a:r>
            <a:r>
              <a:rPr sz="2800" spc="-5" dirty="0">
                <a:latin typeface="Carlito"/>
                <a:cs typeface="Carlito"/>
              </a:rPr>
              <a:t>a </a:t>
            </a:r>
            <a:r>
              <a:rPr sz="2800" spc="-10" dirty="0">
                <a:latin typeface="Carlito"/>
                <a:cs typeface="Carlito"/>
              </a:rPr>
              <a:t>freshly </a:t>
            </a:r>
            <a:r>
              <a:rPr sz="2800" spc="-15" dirty="0">
                <a:latin typeface="Carlito"/>
                <a:cs typeface="Carlito"/>
              </a:rPr>
              <a:t>prepared </a:t>
            </a:r>
            <a:r>
              <a:rPr sz="2800" spc="-10" dirty="0">
                <a:latin typeface="Carlito"/>
                <a:cs typeface="Carlito"/>
              </a:rPr>
              <a:t>mixture </a:t>
            </a:r>
            <a:r>
              <a:rPr sz="2800" spc="-5" dirty="0">
                <a:latin typeface="Carlito"/>
                <a:cs typeface="Carlito"/>
              </a:rPr>
              <a:t>of </a:t>
            </a:r>
            <a:r>
              <a:rPr sz="2800" spc="-20" dirty="0">
                <a:latin typeface="Carlito"/>
                <a:cs typeface="Carlito"/>
              </a:rPr>
              <a:t>concentrated  hydrochloric </a:t>
            </a:r>
            <a:r>
              <a:rPr sz="2800" spc="-5" dirty="0">
                <a:latin typeface="Carlito"/>
                <a:cs typeface="Carlito"/>
              </a:rPr>
              <a:t>acid </a:t>
            </a:r>
            <a:r>
              <a:rPr sz="2800" dirty="0">
                <a:latin typeface="Carlito"/>
                <a:cs typeface="Carlito"/>
              </a:rPr>
              <a:t>and </a:t>
            </a:r>
            <a:r>
              <a:rPr sz="2800" spc="-20" dirty="0">
                <a:latin typeface="Carlito"/>
                <a:cs typeface="Carlito"/>
              </a:rPr>
              <a:t>concentrated </a:t>
            </a:r>
            <a:r>
              <a:rPr sz="2800" spc="-5" dirty="0">
                <a:latin typeface="Carlito"/>
                <a:cs typeface="Carlito"/>
              </a:rPr>
              <a:t>nitric acid </a:t>
            </a:r>
            <a:r>
              <a:rPr sz="2800" spc="-10" dirty="0">
                <a:latin typeface="Carlito"/>
                <a:cs typeface="Carlito"/>
              </a:rPr>
              <a:t>in </a:t>
            </a:r>
            <a:r>
              <a:rPr sz="2800" spc="-5" dirty="0">
                <a:latin typeface="Carlito"/>
                <a:cs typeface="Carlito"/>
              </a:rPr>
              <a:t>the </a:t>
            </a:r>
            <a:r>
              <a:rPr sz="2800" spc="-20" dirty="0">
                <a:latin typeface="Carlito"/>
                <a:cs typeface="Carlito"/>
              </a:rPr>
              <a:t>ratio  </a:t>
            </a:r>
            <a:r>
              <a:rPr sz="2800" spc="-5" dirty="0">
                <a:latin typeface="Carlito"/>
                <a:cs typeface="Carlito"/>
              </a:rPr>
              <a:t>of 3:1</a:t>
            </a:r>
            <a:endParaRPr sz="2800">
              <a:latin typeface="Carlito"/>
              <a:cs typeface="Carlito"/>
            </a:endParaRPr>
          </a:p>
          <a:p>
            <a:pPr>
              <a:lnSpc>
                <a:spcPct val="100000"/>
              </a:lnSpc>
              <a:spcBef>
                <a:spcPts val="5"/>
              </a:spcBef>
            </a:pPr>
            <a:endParaRPr sz="2750">
              <a:latin typeface="Carlito"/>
              <a:cs typeface="Carlito"/>
            </a:endParaRPr>
          </a:p>
          <a:p>
            <a:pPr marL="12700" marR="5715" algn="just">
              <a:lnSpc>
                <a:spcPct val="100000"/>
              </a:lnSpc>
            </a:pPr>
            <a:r>
              <a:rPr sz="2800" spc="-5" dirty="0">
                <a:latin typeface="Carlito"/>
                <a:cs typeface="Carlito"/>
              </a:rPr>
              <a:t>Aqua </a:t>
            </a:r>
            <a:r>
              <a:rPr sz="2800" spc="-10" dirty="0">
                <a:latin typeface="Carlito"/>
                <a:cs typeface="Carlito"/>
              </a:rPr>
              <a:t>regia (Latin, </a:t>
            </a:r>
            <a:r>
              <a:rPr sz="2800" spc="-5" dirty="0">
                <a:latin typeface="Carlito"/>
                <a:cs typeface="Carlito"/>
              </a:rPr>
              <a:t>lit. </a:t>
            </a:r>
            <a:r>
              <a:rPr sz="2800" spc="-25" dirty="0">
                <a:latin typeface="Carlito"/>
                <a:cs typeface="Carlito"/>
              </a:rPr>
              <a:t>"royal </a:t>
            </a:r>
            <a:r>
              <a:rPr sz="2800" spc="-20" dirty="0">
                <a:latin typeface="Carlito"/>
                <a:cs typeface="Carlito"/>
              </a:rPr>
              <a:t>water" </a:t>
            </a:r>
            <a:r>
              <a:rPr sz="2800" spc="-5" dirty="0">
                <a:latin typeface="Carlito"/>
                <a:cs typeface="Carlito"/>
              </a:rPr>
              <a:t>or </a:t>
            </a:r>
            <a:r>
              <a:rPr sz="2800" spc="-10" dirty="0">
                <a:latin typeface="Carlito"/>
                <a:cs typeface="Carlito"/>
              </a:rPr>
              <a:t>"king's </a:t>
            </a:r>
            <a:r>
              <a:rPr sz="2800" spc="-20" dirty="0">
                <a:latin typeface="Carlito"/>
                <a:cs typeface="Carlito"/>
              </a:rPr>
              <a:t>water") </a:t>
            </a:r>
            <a:r>
              <a:rPr sz="2800" spc="-15" dirty="0">
                <a:latin typeface="Carlito"/>
                <a:cs typeface="Carlito"/>
              </a:rPr>
              <a:t>was  </a:t>
            </a:r>
            <a:r>
              <a:rPr sz="2800" spc="-5" dirty="0">
                <a:latin typeface="Carlito"/>
                <a:cs typeface="Carlito"/>
              </a:rPr>
              <a:t>so named </a:t>
            </a:r>
            <a:r>
              <a:rPr sz="2800" spc="-15" dirty="0">
                <a:latin typeface="Carlito"/>
                <a:cs typeface="Carlito"/>
              </a:rPr>
              <a:t>by </a:t>
            </a:r>
            <a:r>
              <a:rPr sz="2800" spc="-10" dirty="0">
                <a:latin typeface="Carlito"/>
                <a:cs typeface="Carlito"/>
              </a:rPr>
              <a:t>alchemists because it can dissolve </a:t>
            </a:r>
            <a:r>
              <a:rPr sz="2800" spc="-5" dirty="0">
                <a:latin typeface="Carlito"/>
                <a:cs typeface="Carlito"/>
              </a:rPr>
              <a:t>the </a:t>
            </a:r>
            <a:r>
              <a:rPr sz="2800" spc="-10" dirty="0">
                <a:latin typeface="Carlito"/>
                <a:cs typeface="Carlito"/>
              </a:rPr>
              <a:t>noble  </a:t>
            </a:r>
            <a:r>
              <a:rPr sz="2800" spc="-15" dirty="0">
                <a:latin typeface="Carlito"/>
                <a:cs typeface="Carlito"/>
              </a:rPr>
              <a:t>metals </a:t>
            </a:r>
            <a:r>
              <a:rPr sz="2800" spc="-10" dirty="0">
                <a:latin typeface="Carlito"/>
                <a:cs typeface="Carlito"/>
              </a:rPr>
              <a:t>gold </a:t>
            </a:r>
            <a:r>
              <a:rPr sz="2800" spc="-5" dirty="0">
                <a:latin typeface="Carlito"/>
                <a:cs typeface="Carlito"/>
              </a:rPr>
              <a:t>and</a:t>
            </a:r>
            <a:r>
              <a:rPr sz="2800" spc="40" dirty="0">
                <a:latin typeface="Carlito"/>
                <a:cs typeface="Carlito"/>
              </a:rPr>
              <a:t> </a:t>
            </a:r>
            <a:r>
              <a:rPr sz="2800" spc="-10" dirty="0">
                <a:latin typeface="Carlito"/>
                <a:cs typeface="Carlito"/>
              </a:rPr>
              <a:t>platinum</a:t>
            </a:r>
            <a:endParaRPr sz="2800">
              <a:latin typeface="Carlito"/>
              <a:cs typeface="Carlito"/>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pPr marL="88900" marR="1498600">
              <a:lnSpc>
                <a:spcPct val="200000"/>
              </a:lnSpc>
              <a:spcBef>
                <a:spcPts val="5"/>
              </a:spcBef>
              <a:buNone/>
            </a:pPr>
            <a:r>
              <a:rPr lang="en-US" sz="2400" spc="-10" dirty="0" smtClean="0">
                <a:latin typeface="Carlito"/>
                <a:cs typeface="Carlito"/>
              </a:rPr>
              <a:t>Put </a:t>
            </a:r>
            <a:r>
              <a:rPr lang="en-US" sz="2400" spc="-5" dirty="0" smtClean="0">
                <a:latin typeface="Carlito"/>
                <a:cs typeface="Carlito"/>
              </a:rPr>
              <a:t>an </a:t>
            </a:r>
            <a:r>
              <a:rPr lang="en-US" sz="2400" spc="-20" dirty="0" smtClean="0">
                <a:latin typeface="Carlito"/>
                <a:cs typeface="Carlito"/>
              </a:rPr>
              <a:t>iron </a:t>
            </a:r>
            <a:r>
              <a:rPr lang="en-US" sz="2400" spc="-10" dirty="0" smtClean="0">
                <a:latin typeface="Carlito"/>
                <a:cs typeface="Carlito"/>
              </a:rPr>
              <a:t>nail </a:t>
            </a:r>
            <a:r>
              <a:rPr lang="en-US" sz="2400" spc="-5" dirty="0" smtClean="0">
                <a:latin typeface="Carlito"/>
                <a:cs typeface="Carlito"/>
              </a:rPr>
              <a:t>in the solution of </a:t>
            </a:r>
            <a:r>
              <a:rPr lang="en-US" sz="2400" spc="-10" dirty="0" smtClean="0">
                <a:latin typeface="Carlito"/>
                <a:cs typeface="Carlito"/>
              </a:rPr>
              <a:t>copper </a:t>
            </a:r>
            <a:r>
              <a:rPr lang="en-US" sz="2400" spc="-15" dirty="0" err="1" smtClean="0">
                <a:latin typeface="Carlito"/>
                <a:cs typeface="Carlito"/>
              </a:rPr>
              <a:t>sulphate</a:t>
            </a:r>
            <a:r>
              <a:rPr lang="en-US" sz="2400" spc="-15" dirty="0" smtClean="0">
                <a:latin typeface="Carlito"/>
                <a:cs typeface="Carlito"/>
              </a:rPr>
              <a:t>  </a:t>
            </a:r>
            <a:r>
              <a:rPr lang="en-US" sz="2400" spc="-10" dirty="0" smtClean="0">
                <a:latin typeface="Carlito"/>
                <a:cs typeface="Carlito"/>
              </a:rPr>
              <a:t>Fe(s) </a:t>
            </a:r>
            <a:r>
              <a:rPr lang="en-US" sz="2400" spc="-5" dirty="0" smtClean="0">
                <a:latin typeface="Carlito"/>
                <a:cs typeface="Carlito"/>
              </a:rPr>
              <a:t>+ CuSO</a:t>
            </a:r>
            <a:r>
              <a:rPr lang="en-US" sz="2400" spc="-7" baseline="-21021" dirty="0" smtClean="0">
                <a:latin typeface="Carlito"/>
                <a:cs typeface="Carlito"/>
              </a:rPr>
              <a:t>4</a:t>
            </a:r>
            <a:r>
              <a:rPr lang="en-US" sz="2400" spc="-5" dirty="0" smtClean="0">
                <a:latin typeface="Carlito"/>
                <a:cs typeface="Carlito"/>
              </a:rPr>
              <a:t>(</a:t>
            </a:r>
            <a:r>
              <a:rPr lang="en-US" sz="2400" spc="-5" dirty="0" err="1" smtClean="0">
                <a:latin typeface="Carlito"/>
                <a:cs typeface="Carlito"/>
              </a:rPr>
              <a:t>aq</a:t>
            </a:r>
            <a:r>
              <a:rPr lang="en-US" sz="2400" spc="-5" dirty="0" smtClean="0">
                <a:latin typeface="Carlito"/>
                <a:cs typeface="Carlito"/>
              </a:rPr>
              <a:t>) </a:t>
            </a:r>
            <a:r>
              <a:rPr lang="en-US" sz="2400" spc="-270" dirty="0" smtClean="0">
                <a:latin typeface="Arial"/>
                <a:cs typeface="Arial"/>
              </a:rPr>
              <a:t>→ </a:t>
            </a:r>
            <a:r>
              <a:rPr lang="en-US" sz="2400" spc="-10" dirty="0" smtClean="0">
                <a:latin typeface="Carlito"/>
                <a:cs typeface="Carlito"/>
              </a:rPr>
              <a:t>Cu(s) </a:t>
            </a:r>
            <a:r>
              <a:rPr lang="en-US" sz="2400" spc="-5" dirty="0" smtClean="0">
                <a:latin typeface="Carlito"/>
                <a:cs typeface="Carlito"/>
              </a:rPr>
              <a:t>+</a:t>
            </a:r>
            <a:r>
              <a:rPr lang="en-US" sz="2400" spc="215" dirty="0" smtClean="0">
                <a:latin typeface="Carlito"/>
                <a:cs typeface="Carlito"/>
              </a:rPr>
              <a:t> </a:t>
            </a:r>
            <a:r>
              <a:rPr lang="en-US" sz="2400" spc="-10" dirty="0" smtClean="0">
                <a:latin typeface="Carlito"/>
                <a:cs typeface="Carlito"/>
              </a:rPr>
              <a:t>FeSO</a:t>
            </a:r>
            <a:r>
              <a:rPr lang="en-US" sz="2400" spc="-15" baseline="-21021" dirty="0" smtClean="0">
                <a:latin typeface="Carlito"/>
                <a:cs typeface="Carlito"/>
              </a:rPr>
              <a:t>4</a:t>
            </a:r>
            <a:r>
              <a:rPr lang="en-US" sz="2400" spc="-10" dirty="0" smtClean="0">
                <a:latin typeface="Carlito"/>
                <a:cs typeface="Carlito"/>
              </a:rPr>
              <a:t>(</a:t>
            </a:r>
            <a:r>
              <a:rPr lang="en-US" sz="2400" spc="-10" dirty="0" err="1" smtClean="0">
                <a:latin typeface="Carlito"/>
                <a:cs typeface="Carlito"/>
              </a:rPr>
              <a:t>aq</a:t>
            </a:r>
            <a:r>
              <a:rPr lang="en-US" sz="2400" spc="-10" dirty="0" smtClean="0">
                <a:latin typeface="Carlito"/>
                <a:cs typeface="Carlito"/>
              </a:rPr>
              <a:t>)</a:t>
            </a:r>
            <a:endParaRPr lang="en-US" sz="2400" dirty="0" smtClean="0">
              <a:latin typeface="Carlito"/>
              <a:cs typeface="Carlito"/>
            </a:endParaRPr>
          </a:p>
          <a:p>
            <a:pPr>
              <a:lnSpc>
                <a:spcPct val="100000"/>
              </a:lnSpc>
              <a:spcBef>
                <a:spcPts val="5"/>
              </a:spcBef>
              <a:buNone/>
            </a:pPr>
            <a:endParaRPr lang="en-US" sz="2400" dirty="0" smtClean="0">
              <a:latin typeface="Carlito"/>
              <a:cs typeface="Carlito"/>
            </a:endParaRPr>
          </a:p>
          <a:p>
            <a:pPr marL="88900">
              <a:lnSpc>
                <a:spcPct val="100000"/>
              </a:lnSpc>
              <a:buNone/>
            </a:pPr>
            <a:r>
              <a:rPr lang="en-US" sz="2400" spc="-75" dirty="0" smtClean="0">
                <a:latin typeface="Arial"/>
                <a:cs typeface="Arial"/>
              </a:rPr>
              <a:t>metal </a:t>
            </a:r>
            <a:r>
              <a:rPr lang="en-US" sz="2400" spc="-250" dirty="0" smtClean="0">
                <a:latin typeface="Arial"/>
                <a:cs typeface="Arial"/>
              </a:rPr>
              <a:t>A </a:t>
            </a:r>
            <a:r>
              <a:rPr lang="en-US" sz="2400" spc="-245" dirty="0" smtClean="0">
                <a:latin typeface="Arial"/>
                <a:cs typeface="Arial"/>
              </a:rPr>
              <a:t>+ </a:t>
            </a:r>
            <a:r>
              <a:rPr lang="en-US" sz="2400" spc="-95" dirty="0" smtClean="0">
                <a:latin typeface="Arial"/>
                <a:cs typeface="Arial"/>
              </a:rPr>
              <a:t>salt </a:t>
            </a:r>
            <a:r>
              <a:rPr lang="en-US" sz="2400" spc="-60" dirty="0" smtClean="0">
                <a:latin typeface="Arial"/>
                <a:cs typeface="Arial"/>
              </a:rPr>
              <a:t>solution </a:t>
            </a:r>
            <a:r>
              <a:rPr lang="en-US" sz="2400" spc="-350" dirty="0" smtClean="0">
                <a:latin typeface="Arial"/>
                <a:cs typeface="Arial"/>
              </a:rPr>
              <a:t>B </a:t>
            </a:r>
            <a:r>
              <a:rPr lang="en-US" sz="2400" spc="-270" dirty="0" smtClean="0">
                <a:latin typeface="Arial"/>
                <a:cs typeface="Arial"/>
              </a:rPr>
              <a:t>→ </a:t>
            </a:r>
            <a:r>
              <a:rPr lang="en-US" sz="2400" spc="-95" dirty="0" smtClean="0">
                <a:latin typeface="Arial"/>
                <a:cs typeface="Arial"/>
              </a:rPr>
              <a:t>salt </a:t>
            </a:r>
            <a:r>
              <a:rPr lang="en-US" sz="2400" spc="-60" dirty="0" smtClean="0">
                <a:latin typeface="Arial"/>
                <a:cs typeface="Arial"/>
              </a:rPr>
              <a:t>solution </a:t>
            </a:r>
            <a:r>
              <a:rPr lang="en-US" sz="2400" spc="-250" dirty="0" smtClean="0">
                <a:latin typeface="Arial"/>
                <a:cs typeface="Arial"/>
              </a:rPr>
              <a:t>A </a:t>
            </a:r>
            <a:r>
              <a:rPr lang="en-US" sz="2400" spc="-245" dirty="0" smtClean="0">
                <a:latin typeface="Arial"/>
                <a:cs typeface="Arial"/>
              </a:rPr>
              <a:t>+ </a:t>
            </a:r>
            <a:r>
              <a:rPr lang="en-US" sz="2400" spc="-75" dirty="0" smtClean="0">
                <a:latin typeface="Arial"/>
                <a:cs typeface="Arial"/>
              </a:rPr>
              <a:t>metal</a:t>
            </a:r>
            <a:r>
              <a:rPr lang="en-US" sz="2400" spc="-60" dirty="0" smtClean="0">
                <a:latin typeface="Arial"/>
                <a:cs typeface="Arial"/>
              </a:rPr>
              <a:t> </a:t>
            </a:r>
            <a:r>
              <a:rPr lang="en-US" sz="2400" spc="-5" dirty="0" smtClean="0">
                <a:latin typeface="Carlito"/>
                <a:cs typeface="Carlito"/>
              </a:rPr>
              <a:t>B</a:t>
            </a:r>
            <a:endParaRPr lang="en-US" sz="2400" dirty="0" smtClean="0">
              <a:latin typeface="Carlito"/>
              <a:cs typeface="Carlito"/>
            </a:endParaRPr>
          </a:p>
          <a:p>
            <a:pPr>
              <a:lnSpc>
                <a:spcPct val="100000"/>
              </a:lnSpc>
              <a:buNone/>
            </a:pPr>
            <a:endParaRPr lang="en-US" sz="2400" dirty="0" smtClean="0">
              <a:latin typeface="Carlito"/>
              <a:cs typeface="Carlito"/>
            </a:endParaRPr>
          </a:p>
          <a:p>
            <a:pPr marL="88900" marR="30480" algn="just">
              <a:lnSpc>
                <a:spcPct val="100000"/>
              </a:lnSpc>
              <a:buNone/>
            </a:pPr>
            <a:r>
              <a:rPr lang="en-US" sz="2400" spc="-5" dirty="0" smtClean="0">
                <a:latin typeface="Carlito"/>
                <a:cs typeface="Carlito"/>
              </a:rPr>
              <a:t>The </a:t>
            </a:r>
            <a:r>
              <a:rPr lang="en-US" sz="2400" spc="-20" dirty="0" smtClean="0">
                <a:latin typeface="Carlito"/>
                <a:cs typeface="Carlito"/>
              </a:rPr>
              <a:t>iron </a:t>
            </a:r>
            <a:r>
              <a:rPr lang="en-US" sz="2400" spc="-10" dirty="0" smtClean="0">
                <a:latin typeface="Carlito"/>
                <a:cs typeface="Carlito"/>
              </a:rPr>
              <a:t>nail </a:t>
            </a:r>
            <a:r>
              <a:rPr lang="en-US" sz="2400" spc="-15" dirty="0" smtClean="0">
                <a:latin typeface="Carlito"/>
                <a:cs typeface="Carlito"/>
              </a:rPr>
              <a:t>gets </a:t>
            </a:r>
            <a:r>
              <a:rPr lang="en-US" sz="2400" spc="-20" dirty="0" smtClean="0">
                <a:latin typeface="Carlito"/>
                <a:cs typeface="Carlito"/>
              </a:rPr>
              <a:t>coated </a:t>
            </a:r>
            <a:r>
              <a:rPr lang="en-US" sz="2400" spc="-5" dirty="0" smtClean="0">
                <a:latin typeface="Carlito"/>
                <a:cs typeface="Carlito"/>
              </a:rPr>
              <a:t>with a </a:t>
            </a:r>
            <a:r>
              <a:rPr lang="en-US" sz="2400" spc="-10" dirty="0" smtClean="0">
                <a:latin typeface="Carlito"/>
                <a:cs typeface="Carlito"/>
              </a:rPr>
              <a:t>reddish </a:t>
            </a:r>
            <a:r>
              <a:rPr lang="en-US" sz="2400" spc="-15" dirty="0" smtClean="0">
                <a:latin typeface="Carlito"/>
                <a:cs typeface="Carlito"/>
              </a:rPr>
              <a:t>brown </a:t>
            </a:r>
            <a:r>
              <a:rPr lang="en-US" sz="2400" spc="-10" dirty="0" err="1" smtClean="0">
                <a:latin typeface="Carlito"/>
                <a:cs typeface="Carlito"/>
              </a:rPr>
              <a:t>colour</a:t>
            </a:r>
            <a:r>
              <a:rPr lang="en-US" sz="2400" spc="-10" dirty="0" smtClean="0">
                <a:latin typeface="Carlito"/>
                <a:cs typeface="Carlito"/>
              </a:rPr>
              <a:t>  copper </a:t>
            </a:r>
            <a:r>
              <a:rPr lang="en-US" sz="2400" dirty="0" smtClean="0">
                <a:latin typeface="Carlito"/>
                <a:cs typeface="Carlito"/>
              </a:rPr>
              <a:t>and </a:t>
            </a:r>
            <a:r>
              <a:rPr lang="en-US" sz="2400" spc="-5" dirty="0" smtClean="0">
                <a:latin typeface="Carlito"/>
                <a:cs typeface="Carlito"/>
              </a:rPr>
              <a:t>the blue </a:t>
            </a:r>
            <a:r>
              <a:rPr lang="en-US" sz="2400" spc="-10" dirty="0" err="1" smtClean="0">
                <a:latin typeface="Carlito"/>
                <a:cs typeface="Carlito"/>
              </a:rPr>
              <a:t>colour</a:t>
            </a:r>
            <a:r>
              <a:rPr lang="en-US" sz="2400" spc="-10" dirty="0" smtClean="0">
                <a:latin typeface="Carlito"/>
                <a:cs typeface="Carlito"/>
              </a:rPr>
              <a:t> </a:t>
            </a:r>
            <a:r>
              <a:rPr lang="en-US" sz="2400" spc="-5" dirty="0" smtClean="0">
                <a:latin typeface="Carlito"/>
                <a:cs typeface="Carlito"/>
              </a:rPr>
              <a:t>of </a:t>
            </a:r>
            <a:r>
              <a:rPr lang="en-US" sz="2400" spc="-10" dirty="0" smtClean="0">
                <a:latin typeface="Carlito"/>
                <a:cs typeface="Carlito"/>
              </a:rPr>
              <a:t>copper </a:t>
            </a:r>
            <a:r>
              <a:rPr lang="en-US" sz="2400" spc="-15" dirty="0" err="1" smtClean="0">
                <a:latin typeface="Carlito"/>
                <a:cs typeface="Carlito"/>
              </a:rPr>
              <a:t>sulphate</a:t>
            </a:r>
            <a:r>
              <a:rPr lang="en-US" sz="2400" spc="-15" dirty="0" smtClean="0">
                <a:latin typeface="Carlito"/>
                <a:cs typeface="Carlito"/>
              </a:rPr>
              <a:t> </a:t>
            </a:r>
            <a:r>
              <a:rPr lang="en-US" sz="2400" spc="-10" dirty="0" smtClean="0">
                <a:latin typeface="Carlito"/>
                <a:cs typeface="Carlito"/>
              </a:rPr>
              <a:t>solution  </a:t>
            </a:r>
            <a:r>
              <a:rPr lang="en-US" sz="2400" spc="-15" dirty="0" smtClean="0">
                <a:latin typeface="Carlito"/>
                <a:cs typeface="Carlito"/>
              </a:rPr>
              <a:t>fades</a:t>
            </a:r>
            <a:r>
              <a:rPr lang="en-US" sz="2400" spc="10" dirty="0" smtClean="0">
                <a:latin typeface="Carlito"/>
                <a:cs typeface="Carlito"/>
              </a:rPr>
              <a:t> </a:t>
            </a:r>
            <a:r>
              <a:rPr lang="en-US" sz="2400" spc="-10" dirty="0" smtClean="0">
                <a:latin typeface="Carlito"/>
                <a:cs typeface="Carlito"/>
              </a:rPr>
              <a:t>out</a:t>
            </a:r>
            <a:endParaRPr lang="en-US" sz="2400" dirty="0" smtClean="0">
              <a:latin typeface="Carlito"/>
              <a:cs typeface="Carlito"/>
            </a:endParaRPr>
          </a:p>
          <a:p>
            <a:pPr>
              <a:lnSpc>
                <a:spcPct val="100000"/>
              </a:lnSpc>
              <a:spcBef>
                <a:spcPts val="10"/>
              </a:spcBef>
              <a:buNone/>
            </a:pPr>
            <a:endParaRPr lang="en-US" sz="2400" dirty="0" smtClean="0">
              <a:latin typeface="Carlito"/>
              <a:cs typeface="Carlito"/>
            </a:endParaRPr>
          </a:p>
          <a:p>
            <a:pPr marL="88900" marR="31750" algn="just">
              <a:lnSpc>
                <a:spcPct val="100000"/>
              </a:lnSpc>
              <a:buNone/>
            </a:pPr>
            <a:r>
              <a:rPr lang="en-US" sz="2400" spc="-5" dirty="0" smtClean="0">
                <a:latin typeface="Carlito"/>
                <a:cs typeface="Carlito"/>
              </a:rPr>
              <a:t>In this </a:t>
            </a:r>
            <a:r>
              <a:rPr lang="en-US" sz="2400" spc="-10" dirty="0" smtClean="0">
                <a:latin typeface="Carlito"/>
                <a:cs typeface="Carlito"/>
              </a:rPr>
              <a:t>reaction </a:t>
            </a:r>
            <a:r>
              <a:rPr lang="en-US" sz="2400" spc="-15" dirty="0" smtClean="0">
                <a:latin typeface="Carlito"/>
                <a:cs typeface="Carlito"/>
              </a:rPr>
              <a:t>more reactive iron </a:t>
            </a:r>
            <a:r>
              <a:rPr lang="en-US" sz="2400" spc="-10" dirty="0" smtClean="0">
                <a:latin typeface="Carlito"/>
                <a:cs typeface="Carlito"/>
              </a:rPr>
              <a:t>has </a:t>
            </a:r>
            <a:r>
              <a:rPr lang="en-US" sz="2400" spc="-5" dirty="0" smtClean="0">
                <a:latin typeface="Carlito"/>
                <a:cs typeface="Carlito"/>
              </a:rPr>
              <a:t>displaced </a:t>
            </a:r>
            <a:r>
              <a:rPr lang="en-US" sz="2400" spc="-10" dirty="0" smtClean="0">
                <a:latin typeface="Carlito"/>
                <a:cs typeface="Carlito"/>
              </a:rPr>
              <a:t>copper  </a:t>
            </a:r>
            <a:r>
              <a:rPr lang="en-US" sz="2400" spc="-5" dirty="0" smtClean="0">
                <a:latin typeface="Carlito"/>
                <a:cs typeface="Carlito"/>
              </a:rPr>
              <a:t>which </a:t>
            </a:r>
            <a:r>
              <a:rPr lang="en-US" sz="2400" spc="-10" dirty="0" smtClean="0">
                <a:latin typeface="Carlito"/>
                <a:cs typeface="Carlito"/>
              </a:rPr>
              <a:t>is </a:t>
            </a:r>
            <a:r>
              <a:rPr lang="en-US" sz="2400" spc="-5" dirty="0" smtClean="0">
                <a:latin typeface="Carlito"/>
                <a:cs typeface="Carlito"/>
              </a:rPr>
              <a:t>less </a:t>
            </a:r>
            <a:r>
              <a:rPr lang="en-US" sz="2400" spc="-15" dirty="0" smtClean="0">
                <a:latin typeface="Carlito"/>
                <a:cs typeface="Carlito"/>
              </a:rPr>
              <a:t>reactive </a:t>
            </a:r>
            <a:r>
              <a:rPr lang="en-US" sz="2400" spc="-20" dirty="0" smtClean="0">
                <a:latin typeface="Carlito"/>
                <a:cs typeface="Carlito"/>
              </a:rPr>
              <a:t>from </a:t>
            </a:r>
            <a:r>
              <a:rPr lang="en-US" sz="2400" spc="-5" dirty="0" smtClean="0">
                <a:latin typeface="Carlito"/>
                <a:cs typeface="Carlito"/>
              </a:rPr>
              <a:t>the </a:t>
            </a:r>
            <a:r>
              <a:rPr lang="en-US" sz="2400" spc="-10" dirty="0" smtClean="0">
                <a:latin typeface="Carlito"/>
                <a:cs typeface="Carlito"/>
              </a:rPr>
              <a:t>copper </a:t>
            </a:r>
            <a:r>
              <a:rPr lang="en-US" sz="2400" spc="-15" dirty="0" err="1" smtClean="0">
                <a:latin typeface="Carlito"/>
                <a:cs typeface="Carlito"/>
              </a:rPr>
              <a:t>sulphate</a:t>
            </a:r>
            <a:r>
              <a:rPr lang="en-US" sz="2400" spc="190" dirty="0" smtClean="0">
                <a:latin typeface="Carlito"/>
                <a:cs typeface="Carlito"/>
              </a:rPr>
              <a:t> </a:t>
            </a:r>
            <a:r>
              <a:rPr lang="en-US" sz="2400" spc="-10" dirty="0" smtClean="0">
                <a:latin typeface="Carlito"/>
                <a:cs typeface="Carlito"/>
              </a:rPr>
              <a:t>solution</a:t>
            </a:r>
            <a:endParaRPr lang="en-US" sz="2400" dirty="0" smtClean="0">
              <a:latin typeface="Carlito"/>
              <a:cs typeface="Carlito"/>
            </a:endParaRPr>
          </a:p>
          <a:p>
            <a:pPr>
              <a:buNone/>
            </a:pPr>
            <a:endParaRPr lang="en-US" dirty="0"/>
          </a:p>
        </p:txBody>
      </p:sp>
      <p:sp>
        <p:nvSpPr>
          <p:cNvPr id="3" name="Title 2"/>
          <p:cNvSpPr>
            <a:spLocks noGrp="1"/>
          </p:cNvSpPr>
          <p:nvPr>
            <p:ph type="title"/>
          </p:nvPr>
        </p:nvSpPr>
        <p:spPr>
          <a:xfrm>
            <a:off x="457200" y="274638"/>
            <a:ext cx="8229600" cy="715962"/>
          </a:xfrm>
        </p:spPr>
        <p:txBody>
          <a:bodyPr>
            <a:noAutofit/>
          </a:bodyPr>
          <a:lstStyle/>
          <a:p>
            <a:pPr marL="546100" indent="-457200">
              <a:lnSpc>
                <a:spcPct val="100000"/>
              </a:lnSpc>
              <a:spcBef>
                <a:spcPts val="95"/>
              </a:spcBef>
              <a:tabLst>
                <a:tab pos="545465" algn="l"/>
                <a:tab pos="546100" algn="l"/>
              </a:tabLst>
            </a:pPr>
            <a:r>
              <a:rPr lang="en-US" sz="2400" spc="-10" dirty="0" smtClean="0">
                <a:solidFill>
                  <a:srgbClr val="FF0000"/>
                </a:solidFill>
                <a:latin typeface="Arial" pitchFamily="34" charset="0"/>
                <a:cs typeface="Arial" pitchFamily="34" charset="0"/>
              </a:rPr>
              <a:t>Reactions </a:t>
            </a:r>
            <a:r>
              <a:rPr lang="en-US" sz="2400" spc="-5" dirty="0" smtClean="0">
                <a:solidFill>
                  <a:srgbClr val="FF0000"/>
                </a:solidFill>
                <a:latin typeface="Arial" pitchFamily="34" charset="0"/>
                <a:cs typeface="Arial" pitchFamily="34" charset="0"/>
              </a:rPr>
              <a:t>of </a:t>
            </a:r>
            <a:r>
              <a:rPr lang="en-US" sz="2400" spc="-10" dirty="0" smtClean="0">
                <a:solidFill>
                  <a:srgbClr val="FF0000"/>
                </a:solidFill>
                <a:latin typeface="Arial" pitchFamily="34" charset="0"/>
                <a:cs typeface="Arial" pitchFamily="34" charset="0"/>
              </a:rPr>
              <a:t>metals </a:t>
            </a:r>
            <a:r>
              <a:rPr lang="en-US" sz="2400" dirty="0" smtClean="0">
                <a:solidFill>
                  <a:srgbClr val="FF0000"/>
                </a:solidFill>
                <a:latin typeface="Arial" pitchFamily="34" charset="0"/>
                <a:cs typeface="Arial" pitchFamily="34" charset="0"/>
              </a:rPr>
              <a:t>with </a:t>
            </a:r>
            <a:r>
              <a:rPr lang="en-US" sz="2400" spc="-5" dirty="0" smtClean="0">
                <a:solidFill>
                  <a:srgbClr val="FF0000"/>
                </a:solidFill>
                <a:latin typeface="Arial" pitchFamily="34" charset="0"/>
                <a:cs typeface="Arial" pitchFamily="34" charset="0"/>
              </a:rPr>
              <a:t>solutions of other </a:t>
            </a:r>
            <a:r>
              <a:rPr lang="en-US" sz="2400" spc="-15" dirty="0" smtClean="0">
                <a:solidFill>
                  <a:srgbClr val="FF0000"/>
                </a:solidFill>
                <a:latin typeface="Arial" pitchFamily="34" charset="0"/>
                <a:cs typeface="Arial" pitchFamily="34" charset="0"/>
              </a:rPr>
              <a:t>metal</a:t>
            </a:r>
            <a:r>
              <a:rPr lang="en-US" sz="2400" spc="85" dirty="0" smtClean="0">
                <a:solidFill>
                  <a:srgbClr val="FF0000"/>
                </a:solidFill>
                <a:latin typeface="Arial" pitchFamily="34" charset="0"/>
                <a:cs typeface="Arial" pitchFamily="34" charset="0"/>
              </a:rPr>
              <a:t> </a:t>
            </a:r>
            <a:r>
              <a:rPr lang="en-US" sz="2400" spc="-5" dirty="0" smtClean="0">
                <a:solidFill>
                  <a:srgbClr val="FF0000"/>
                </a:solidFill>
                <a:latin typeface="Arial" pitchFamily="34" charset="0"/>
                <a:cs typeface="Arial" pitchFamily="34" charset="0"/>
              </a:rPr>
              <a:t>salts</a:t>
            </a:r>
            <a:endParaRPr lang="en-US" sz="2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8195"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8196" name="Text Box 3"/>
          <p:cNvSpPr txBox="1">
            <a:spLocks noChangeArrowheads="1"/>
          </p:cNvSpPr>
          <p:nvPr/>
        </p:nvSpPr>
        <p:spPr bwMode="auto">
          <a:xfrm>
            <a:off x="685800" y="609600"/>
            <a:ext cx="7772400" cy="11430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dirty="0" smtClean="0">
                <a:solidFill>
                  <a:srgbClr val="C00000"/>
                </a:solidFill>
                <a:latin typeface="Blackmoor LET" pitchFamily="16" charset="0"/>
              </a:rPr>
              <a:t>Elements</a:t>
            </a:r>
            <a:endParaRPr lang="en-US" altLang="en-US" sz="6000" b="1" dirty="0">
              <a:solidFill>
                <a:srgbClr val="C00000"/>
              </a:solidFill>
              <a:latin typeface="Blackmoor LET" pitchFamily="16" charset="0"/>
            </a:endParaRPr>
          </a:p>
        </p:txBody>
      </p:sp>
      <p:sp>
        <p:nvSpPr>
          <p:cNvPr id="6148" name="Text Box 4"/>
          <p:cNvSpPr txBox="1">
            <a:spLocks noChangeArrowheads="1"/>
          </p:cNvSpPr>
          <p:nvPr/>
        </p:nvSpPr>
        <p:spPr bwMode="auto">
          <a:xfrm>
            <a:off x="4648200" y="1981200"/>
            <a:ext cx="3810000" cy="4114800"/>
          </a:xfrm>
          <a:prstGeom prst="rect">
            <a:avLst/>
          </a:prstGeom>
          <a:noFill/>
          <a:ln w="9525">
            <a:noFill/>
            <a:round/>
            <a:headEnd/>
            <a:tailEnd/>
          </a:ln>
          <a:effectLst/>
        </p:spPr>
        <p:txBody>
          <a:bodyPr/>
          <a:lstStyle/>
          <a:p>
            <a:pPr marL="342900" indent="-341313" eaLnBrk="1" hangingPunct="1">
              <a:spcBef>
                <a:spcPts val="7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800" dirty="0">
                <a:solidFill>
                  <a:srgbClr val="000000"/>
                </a:solidFill>
                <a:latin typeface="Century Gothic" pitchFamily="34" charset="0"/>
              </a:rPr>
              <a:t>The elements, alone or in combinations, make up our bodies, our world, our sun, and in fact, the </a:t>
            </a:r>
            <a:r>
              <a:rPr lang="en-US" altLang="en-US" sz="2800" dirty="0">
                <a:solidFill>
                  <a:srgbClr val="003366"/>
                </a:solidFill>
                <a:latin typeface="Optima ExtraBlack" charset="0"/>
              </a:rPr>
              <a:t>entire universe</a:t>
            </a:r>
            <a:r>
              <a:rPr lang="en-US" altLang="en-US" sz="2800" dirty="0">
                <a:solidFill>
                  <a:srgbClr val="000000"/>
                </a:solidFill>
                <a:latin typeface="Century Gothic" pitchFamily="34" charset="0"/>
              </a:rPr>
              <a:t>.</a:t>
            </a:r>
          </a:p>
        </p:txBody>
      </p:sp>
      <p:grpSp>
        <p:nvGrpSpPr>
          <p:cNvPr id="2" name="Group 5"/>
          <p:cNvGrpSpPr>
            <a:grpSpLocks/>
          </p:cNvGrpSpPr>
          <p:nvPr/>
        </p:nvGrpSpPr>
        <p:grpSpPr bwMode="auto">
          <a:xfrm>
            <a:off x="436418" y="2113049"/>
            <a:ext cx="3808413" cy="3783013"/>
            <a:chOff x="432" y="1352"/>
            <a:chExt cx="2399" cy="2383"/>
          </a:xfrm>
        </p:grpSpPr>
        <p:pic>
          <p:nvPicPr>
            <p:cNvPr id="8199" name="Picture 6"/>
            <p:cNvPicPr>
              <a:picLocks noChangeAspect="1" noChangeArrowheads="1"/>
            </p:cNvPicPr>
            <p:nvPr/>
          </p:nvPicPr>
          <p:blipFill>
            <a:blip r:embed="rId3"/>
            <a:srcRect/>
            <a:stretch>
              <a:fillRect/>
            </a:stretch>
          </p:blipFill>
          <p:spPr bwMode="auto">
            <a:xfrm>
              <a:off x="432" y="1352"/>
              <a:ext cx="2399" cy="2383"/>
            </a:xfrm>
            <a:prstGeom prst="rect">
              <a:avLst/>
            </a:prstGeom>
            <a:noFill/>
            <a:ln w="9525">
              <a:noFill/>
              <a:round/>
              <a:headEnd/>
              <a:tailEnd/>
            </a:ln>
            <a:effectLst/>
          </p:spPr>
        </p:pic>
        <p:sp>
          <p:nvSpPr>
            <p:cNvPr id="8200" name="Text Box 7"/>
            <p:cNvSpPr txBox="1">
              <a:spLocks noChangeArrowheads="1"/>
            </p:cNvSpPr>
            <p:nvPr/>
          </p:nvSpPr>
          <p:spPr bwMode="auto">
            <a:xfrm>
              <a:off x="432" y="1352"/>
              <a:ext cx="2399" cy="2383"/>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afterEffect">
                                  <p:stCondLst>
                                    <p:cond delay="0"/>
                                  </p:stCondLst>
                                  <p:childTnLst>
                                    <p:set>
                                      <p:cBhvr additive="repl">
                                        <p:cTn id="6" dur="1" fill="hold">
                                          <p:stCondLst>
                                            <p:cond delay="0"/>
                                          </p:stCondLst>
                                        </p:cTn>
                                        <p:tgtEl>
                                          <p:spTgt spid="6148">
                                            <p:txEl>
                                              <p:pRg st="0" end="0"/>
                                            </p:txEl>
                                          </p:spTgt>
                                        </p:tgtEl>
                                        <p:attrNameLst>
                                          <p:attrName>style.visibility</p:attrName>
                                        </p:attrNameLst>
                                      </p:cBhvr>
                                      <p:to>
                                        <p:strVal val="visible"/>
                                      </p:to>
                                    </p:set>
                                    <p:animEffect transition="in" filter="fade">
                                      <p:cBhvr additive="repl">
                                        <p:cTn id="7" dur="1000"/>
                                        <p:tgtEl>
                                          <p:spTgt spid="6148">
                                            <p:txEl>
                                              <p:pRg st="0" end="0"/>
                                            </p:txEl>
                                          </p:spTgt>
                                        </p:tgtEl>
                                      </p:cBhvr>
                                    </p:animEffect>
                                    <p:anim calcmode="lin" valueType="num">
                                      <p:cBhvr additive="repl">
                                        <p:cTn id="8" dur="1000" fill="hold"/>
                                        <p:tgtEl>
                                          <p:spTgt spid="6148">
                                            <p:txEl>
                                              <p:pRg st="0" end="0"/>
                                            </p:txEl>
                                          </p:spTgt>
                                        </p:tgtEl>
                                        <p:attrNameLst>
                                          <p:attrName>ppt_x</p:attrName>
                                        </p:attrNameLst>
                                      </p:cBhvr>
                                      <p:tavLst>
                                        <p:tav tm="100000">
                                          <p:val>
                                            <p:strVal val="#ppt_x"/>
                                          </p:val>
                                        </p:tav>
                                        <p:tav tm="100000">
                                          <p:val>
                                            <p:strVal val="#ppt_x"/>
                                          </p:val>
                                        </p:tav>
                                      </p:tavLst>
                                    </p:anim>
                                    <p:anim calcmode="lin" valueType="num">
                                      <p:cBhvr additive="repl">
                                        <p:cTn id="9" dur="900" decel="100000" fill="hold"/>
                                        <p:tgtEl>
                                          <p:spTgt spid="6148">
                                            <p:txEl>
                                              <p:pRg st="0" end="0"/>
                                            </p:txEl>
                                          </p:spTgt>
                                        </p:tgtEl>
                                        <p:attrNameLst>
                                          <p:attrName>ppt_y</p:attrName>
                                        </p:attrNameLst>
                                      </p:cBhvr>
                                      <p:tavLst>
                                        <p:tav tm="100000">
                                          <p:val>
                                            <p:strVal val="#ppt_y+1"/>
                                          </p:val>
                                        </p:tav>
                                        <p:tav tm="100000">
                                          <p:val>
                                            <p:strVal val="#ppt_y-.03"/>
                                          </p:val>
                                        </p:tav>
                                      </p:tavLst>
                                    </p:anim>
                                    <p:anim calcmode="lin" valueType="num">
                                      <p:cBhvr additive="repl">
                                        <p:cTn id="10" dur="100" accel="100000" fill="hold">
                                          <p:stCondLst>
                                            <p:cond delay="900"/>
                                          </p:stCondLst>
                                        </p:cTn>
                                        <p:tgtEl>
                                          <p:spTgt spid="6148">
                                            <p:txEl>
                                              <p:pRg st="0" end="0"/>
                                            </p:txEl>
                                          </p:spTgt>
                                        </p:tgtEl>
                                        <p:attrNameLst>
                                          <p:attrName>ppt_y</p:attrName>
                                        </p:attrNameLst>
                                      </p:cBhvr>
                                      <p:tavLst>
                                        <p:tav tm="10000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914401"/>
            <a:ext cx="8479074" cy="2057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6237" y="3048000"/>
            <a:ext cx="8550910" cy="2966838"/>
          </a:xfrm>
          <a:prstGeom prst="rect">
            <a:avLst/>
          </a:prstGeom>
        </p:spPr>
        <p:txBody>
          <a:bodyPr vert="horz" wrap="square" lIns="0" tIns="12065" rIns="0" bIns="0" rtlCol="0">
            <a:spAutoFit/>
          </a:bodyPr>
          <a:lstStyle/>
          <a:p>
            <a:pPr marL="88900" marR="68580" algn="just">
              <a:lnSpc>
                <a:spcPct val="100000"/>
              </a:lnSpc>
              <a:spcBef>
                <a:spcPts val="95"/>
              </a:spcBef>
            </a:pPr>
            <a:r>
              <a:rPr sz="2400" spc="-10" dirty="0">
                <a:latin typeface="Arial" pitchFamily="34" charset="0"/>
                <a:cs typeface="Arial" pitchFamily="34" charset="0"/>
              </a:rPr>
              <a:t>This reaction </a:t>
            </a:r>
            <a:r>
              <a:rPr sz="2400" dirty="0">
                <a:latin typeface="Arial" pitchFamily="34" charset="0"/>
                <a:cs typeface="Arial" pitchFamily="34" charset="0"/>
              </a:rPr>
              <a:t>is </a:t>
            </a:r>
            <a:r>
              <a:rPr sz="2400" spc="-5" dirty="0">
                <a:latin typeface="Arial" pitchFamily="34" charset="0"/>
                <a:cs typeface="Arial" pitchFamily="34" charset="0"/>
              </a:rPr>
              <a:t>known </a:t>
            </a:r>
            <a:r>
              <a:rPr sz="2400" dirty="0">
                <a:latin typeface="Arial" pitchFamily="34" charset="0"/>
                <a:cs typeface="Arial" pitchFamily="34" charset="0"/>
              </a:rPr>
              <a:t>as </a:t>
            </a:r>
            <a:r>
              <a:rPr sz="2400" spc="-10" dirty="0">
                <a:solidFill>
                  <a:srgbClr val="FF0000"/>
                </a:solidFill>
                <a:latin typeface="Arial" pitchFamily="34" charset="0"/>
                <a:cs typeface="Arial" pitchFamily="34" charset="0"/>
              </a:rPr>
              <a:t>displacement reaction</a:t>
            </a:r>
            <a:r>
              <a:rPr sz="2400" spc="-10" dirty="0">
                <a:latin typeface="Arial" pitchFamily="34" charset="0"/>
                <a:cs typeface="Arial" pitchFamily="34" charset="0"/>
              </a:rPr>
              <a:t>. </a:t>
            </a:r>
            <a:r>
              <a:rPr sz="2400" spc="-5" dirty="0">
                <a:latin typeface="Arial" pitchFamily="34" charset="0"/>
                <a:cs typeface="Arial" pitchFamily="34" charset="0"/>
              </a:rPr>
              <a:t>The  </a:t>
            </a:r>
            <a:r>
              <a:rPr sz="2400" spc="-20" dirty="0">
                <a:latin typeface="Arial" pitchFamily="34" charset="0"/>
                <a:cs typeface="Arial" pitchFamily="34" charset="0"/>
              </a:rPr>
              <a:t>brown </a:t>
            </a:r>
            <a:r>
              <a:rPr sz="2400" spc="-10" dirty="0">
                <a:latin typeface="Arial" pitchFamily="34" charset="0"/>
                <a:cs typeface="Arial" pitchFamily="34" charset="0"/>
              </a:rPr>
              <a:t>coating </a:t>
            </a:r>
            <a:r>
              <a:rPr sz="2400" spc="-5" dirty="0">
                <a:latin typeface="Arial" pitchFamily="34" charset="0"/>
                <a:cs typeface="Arial" pitchFamily="34" charset="0"/>
              </a:rPr>
              <a:t>on the </a:t>
            </a:r>
            <a:r>
              <a:rPr sz="2400" spc="-15" dirty="0">
                <a:latin typeface="Arial" pitchFamily="34" charset="0"/>
                <a:cs typeface="Arial" pitchFamily="34" charset="0"/>
              </a:rPr>
              <a:t>iron </a:t>
            </a:r>
            <a:r>
              <a:rPr sz="2400" spc="-10" dirty="0">
                <a:latin typeface="Arial" pitchFamily="34" charset="0"/>
                <a:cs typeface="Arial" pitchFamily="34" charset="0"/>
              </a:rPr>
              <a:t>nail shows that copper </a:t>
            </a:r>
            <a:r>
              <a:rPr sz="2400" dirty="0">
                <a:latin typeface="Arial" pitchFamily="34" charset="0"/>
                <a:cs typeface="Arial" pitchFamily="34" charset="0"/>
              </a:rPr>
              <a:t>is  </a:t>
            </a:r>
            <a:r>
              <a:rPr sz="2400" spc="-10" dirty="0">
                <a:latin typeface="Arial" pitchFamily="34" charset="0"/>
                <a:cs typeface="Arial" pitchFamily="34" charset="0"/>
              </a:rPr>
              <a:t>deposited </a:t>
            </a:r>
            <a:r>
              <a:rPr sz="2400" spc="-5" dirty="0">
                <a:latin typeface="Arial" pitchFamily="34" charset="0"/>
                <a:cs typeface="Arial" pitchFamily="34" charset="0"/>
              </a:rPr>
              <a:t>on the </a:t>
            </a:r>
            <a:r>
              <a:rPr sz="2400" spc="-20" dirty="0">
                <a:latin typeface="Arial" pitchFamily="34" charset="0"/>
                <a:cs typeface="Arial" pitchFamily="34" charset="0"/>
              </a:rPr>
              <a:t>iron </a:t>
            </a:r>
            <a:r>
              <a:rPr sz="2400" spc="-10" dirty="0">
                <a:latin typeface="Arial" pitchFamily="34" charset="0"/>
                <a:cs typeface="Arial" pitchFamily="34" charset="0"/>
              </a:rPr>
              <a:t>nail </a:t>
            </a:r>
            <a:r>
              <a:rPr sz="2400" spc="-15" dirty="0">
                <a:latin typeface="Arial" pitchFamily="34" charset="0"/>
                <a:cs typeface="Arial" pitchFamily="34" charset="0"/>
              </a:rPr>
              <a:t>by </a:t>
            </a:r>
            <a:r>
              <a:rPr sz="2400" spc="-10" dirty="0">
                <a:latin typeface="Arial" pitchFamily="34" charset="0"/>
                <a:cs typeface="Arial" pitchFamily="34" charset="0"/>
              </a:rPr>
              <a:t>displacing</a:t>
            </a:r>
            <a:r>
              <a:rPr sz="2400" spc="160" dirty="0">
                <a:latin typeface="Arial" pitchFamily="34" charset="0"/>
                <a:cs typeface="Arial" pitchFamily="34" charset="0"/>
              </a:rPr>
              <a:t> </a:t>
            </a:r>
            <a:r>
              <a:rPr sz="2400" spc="-20" dirty="0">
                <a:latin typeface="Arial" pitchFamily="34" charset="0"/>
                <a:cs typeface="Arial" pitchFamily="34" charset="0"/>
              </a:rPr>
              <a:t>iron</a:t>
            </a:r>
            <a:endParaRPr sz="2400">
              <a:latin typeface="Arial" pitchFamily="34" charset="0"/>
              <a:cs typeface="Arial" pitchFamily="34" charset="0"/>
            </a:endParaRPr>
          </a:p>
          <a:p>
            <a:pPr>
              <a:lnSpc>
                <a:spcPct val="100000"/>
              </a:lnSpc>
              <a:spcBef>
                <a:spcPts val="5"/>
              </a:spcBef>
            </a:pPr>
            <a:endParaRPr sz="2400">
              <a:latin typeface="Arial" pitchFamily="34" charset="0"/>
              <a:cs typeface="Arial" pitchFamily="34" charset="0"/>
            </a:endParaRPr>
          </a:p>
          <a:p>
            <a:pPr marL="88900" marR="68580" algn="just">
              <a:lnSpc>
                <a:spcPct val="100000"/>
              </a:lnSpc>
            </a:pPr>
            <a:r>
              <a:rPr sz="2400" spc="-10" dirty="0">
                <a:latin typeface="Arial" pitchFamily="34" charset="0"/>
                <a:cs typeface="Arial" pitchFamily="34" charset="0"/>
              </a:rPr>
              <a:t>The greenish colour </a:t>
            </a:r>
            <a:r>
              <a:rPr sz="2400" spc="-5" dirty="0">
                <a:latin typeface="Arial" pitchFamily="34" charset="0"/>
                <a:cs typeface="Arial" pitchFamily="34" charset="0"/>
              </a:rPr>
              <a:t>of the solution </a:t>
            </a:r>
            <a:r>
              <a:rPr sz="2400" dirty="0">
                <a:latin typeface="Arial" pitchFamily="34" charset="0"/>
                <a:cs typeface="Arial" pitchFamily="34" charset="0"/>
              </a:rPr>
              <a:t>in </a:t>
            </a:r>
            <a:r>
              <a:rPr sz="2400" spc="-5" dirty="0">
                <a:latin typeface="Arial" pitchFamily="34" charset="0"/>
                <a:cs typeface="Arial" pitchFamily="34" charset="0"/>
              </a:rPr>
              <a:t>the </a:t>
            </a:r>
            <a:r>
              <a:rPr sz="2400" spc="-20" dirty="0">
                <a:latin typeface="Arial" pitchFamily="34" charset="0"/>
                <a:cs typeface="Arial" pitchFamily="34" charset="0"/>
              </a:rPr>
              <a:t>test </a:t>
            </a:r>
            <a:r>
              <a:rPr sz="2400" spc="-5" dirty="0">
                <a:latin typeface="Arial" pitchFamily="34" charset="0"/>
                <a:cs typeface="Arial" pitchFamily="34" charset="0"/>
              </a:rPr>
              <a:t>tube </a:t>
            </a:r>
            <a:r>
              <a:rPr sz="2400" spc="-10" dirty="0">
                <a:latin typeface="Arial" pitchFamily="34" charset="0"/>
                <a:cs typeface="Arial" pitchFamily="34" charset="0"/>
              </a:rPr>
              <a:t>shows  that Fe</a:t>
            </a:r>
            <a:r>
              <a:rPr sz="2400" spc="-15" baseline="25525" dirty="0">
                <a:latin typeface="Arial" pitchFamily="34" charset="0"/>
                <a:cs typeface="Arial" pitchFamily="34" charset="0"/>
              </a:rPr>
              <a:t>2+ </a:t>
            </a:r>
            <a:r>
              <a:rPr sz="2400" spc="-10" dirty="0">
                <a:latin typeface="Arial" pitchFamily="34" charset="0"/>
                <a:cs typeface="Arial" pitchFamily="34" charset="0"/>
              </a:rPr>
              <a:t>ions </a:t>
            </a:r>
            <a:r>
              <a:rPr sz="2400" spc="-20" dirty="0">
                <a:latin typeface="Arial" pitchFamily="34" charset="0"/>
                <a:cs typeface="Arial" pitchFamily="34" charset="0"/>
              </a:rPr>
              <a:t>are </a:t>
            </a:r>
            <a:r>
              <a:rPr sz="2400" spc="-15" dirty="0">
                <a:latin typeface="Arial" pitchFamily="34" charset="0"/>
                <a:cs typeface="Arial" pitchFamily="34" charset="0"/>
              </a:rPr>
              <a:t>present </a:t>
            </a:r>
            <a:r>
              <a:rPr sz="2400" spc="-10" dirty="0">
                <a:latin typeface="Arial" pitchFamily="34" charset="0"/>
                <a:cs typeface="Arial" pitchFamily="34" charset="0"/>
              </a:rPr>
              <a:t>in </a:t>
            </a:r>
            <a:r>
              <a:rPr sz="2400" spc="-5" dirty="0">
                <a:latin typeface="Arial" pitchFamily="34" charset="0"/>
                <a:cs typeface="Arial" pitchFamily="34" charset="0"/>
              </a:rPr>
              <a:t>the solution. This </a:t>
            </a:r>
            <a:r>
              <a:rPr sz="2400" spc="-10" dirty="0">
                <a:latin typeface="Arial" pitchFamily="34" charset="0"/>
                <a:cs typeface="Arial" pitchFamily="34" charset="0"/>
              </a:rPr>
              <a:t>shows that  </a:t>
            </a:r>
            <a:r>
              <a:rPr sz="2400" spc="-20" dirty="0">
                <a:latin typeface="Arial" pitchFamily="34" charset="0"/>
                <a:cs typeface="Arial" pitchFamily="34" charset="0"/>
              </a:rPr>
              <a:t>iron </a:t>
            </a:r>
            <a:r>
              <a:rPr sz="2400" dirty="0">
                <a:latin typeface="Arial" pitchFamily="34" charset="0"/>
                <a:cs typeface="Arial" pitchFamily="34" charset="0"/>
              </a:rPr>
              <a:t>is </a:t>
            </a:r>
            <a:r>
              <a:rPr sz="2400" spc="-15" dirty="0">
                <a:latin typeface="Arial" pitchFamily="34" charset="0"/>
                <a:cs typeface="Arial" pitchFamily="34" charset="0"/>
              </a:rPr>
              <a:t>more reactive </a:t>
            </a:r>
            <a:r>
              <a:rPr sz="2400" spc="-5" dirty="0">
                <a:latin typeface="Arial" pitchFamily="34" charset="0"/>
                <a:cs typeface="Arial" pitchFamily="34" charset="0"/>
              </a:rPr>
              <a:t>than </a:t>
            </a:r>
            <a:r>
              <a:rPr sz="2400" spc="-40" dirty="0">
                <a:latin typeface="Arial" pitchFamily="34" charset="0"/>
                <a:cs typeface="Arial" pitchFamily="34" charset="0"/>
              </a:rPr>
              <a:t>copper,</a:t>
            </a:r>
            <a:r>
              <a:rPr sz="2400" spc="550" dirty="0">
                <a:latin typeface="Arial" pitchFamily="34" charset="0"/>
                <a:cs typeface="Arial" pitchFamily="34" charset="0"/>
              </a:rPr>
              <a:t> </a:t>
            </a:r>
            <a:r>
              <a:rPr sz="2400" spc="-5" dirty="0">
                <a:latin typeface="Arial" pitchFamily="34" charset="0"/>
                <a:cs typeface="Arial" pitchFamily="34" charset="0"/>
              </a:rPr>
              <a:t>as </a:t>
            </a:r>
            <a:r>
              <a:rPr sz="2400" spc="-10" dirty="0">
                <a:latin typeface="Arial" pitchFamily="34" charset="0"/>
                <a:cs typeface="Arial" pitchFamily="34" charset="0"/>
              </a:rPr>
              <a:t>Fe</a:t>
            </a:r>
            <a:r>
              <a:rPr sz="2400" spc="-15" baseline="25525" dirty="0">
                <a:latin typeface="Arial" pitchFamily="34" charset="0"/>
                <a:cs typeface="Arial" pitchFamily="34" charset="0"/>
              </a:rPr>
              <a:t>2+ </a:t>
            </a:r>
            <a:r>
              <a:rPr sz="2400" spc="-5" dirty="0">
                <a:latin typeface="Arial" pitchFamily="34" charset="0"/>
                <a:cs typeface="Arial" pitchFamily="34" charset="0"/>
              </a:rPr>
              <a:t>ions </a:t>
            </a:r>
            <a:r>
              <a:rPr sz="2400" spc="-25" dirty="0">
                <a:latin typeface="Arial" pitchFamily="34" charset="0"/>
                <a:cs typeface="Arial" pitchFamily="34" charset="0"/>
              </a:rPr>
              <a:t>have  </a:t>
            </a:r>
            <a:r>
              <a:rPr sz="2400" spc="-10" dirty="0">
                <a:latin typeface="Arial" pitchFamily="34" charset="0"/>
                <a:cs typeface="Arial" pitchFamily="34" charset="0"/>
              </a:rPr>
              <a:t>displaced </a:t>
            </a:r>
            <a:r>
              <a:rPr sz="2400" dirty="0">
                <a:latin typeface="Arial" pitchFamily="34" charset="0"/>
                <a:cs typeface="Arial" pitchFamily="34" charset="0"/>
              </a:rPr>
              <a:t>Cu</a:t>
            </a:r>
            <a:r>
              <a:rPr sz="2400" baseline="25525" dirty="0">
                <a:latin typeface="Arial" pitchFamily="34" charset="0"/>
                <a:cs typeface="Arial" pitchFamily="34" charset="0"/>
              </a:rPr>
              <a:t>2+ </a:t>
            </a:r>
            <a:r>
              <a:rPr sz="2400" spc="-5" dirty="0">
                <a:latin typeface="Arial" pitchFamily="34" charset="0"/>
                <a:cs typeface="Arial" pitchFamily="34" charset="0"/>
              </a:rPr>
              <a:t>ions </a:t>
            </a:r>
            <a:r>
              <a:rPr sz="2400" spc="-20" dirty="0">
                <a:latin typeface="Arial" pitchFamily="34" charset="0"/>
                <a:cs typeface="Arial" pitchFamily="34" charset="0"/>
              </a:rPr>
              <a:t>from </a:t>
            </a:r>
            <a:r>
              <a:rPr sz="2400" spc="-10" dirty="0">
                <a:latin typeface="Arial" pitchFamily="34" charset="0"/>
                <a:cs typeface="Arial" pitchFamily="34" charset="0"/>
              </a:rPr>
              <a:t>copper </a:t>
            </a:r>
            <a:r>
              <a:rPr sz="2400" spc="-15" dirty="0">
                <a:latin typeface="Arial" pitchFamily="34" charset="0"/>
                <a:cs typeface="Arial" pitchFamily="34" charset="0"/>
              </a:rPr>
              <a:t>sulphate</a:t>
            </a:r>
            <a:r>
              <a:rPr sz="2400" spc="-45" dirty="0">
                <a:latin typeface="Arial" pitchFamily="34" charset="0"/>
                <a:cs typeface="Arial" pitchFamily="34" charset="0"/>
              </a:rPr>
              <a:t> </a:t>
            </a:r>
            <a:r>
              <a:rPr sz="2400" spc="-5" dirty="0">
                <a:latin typeface="Arial" pitchFamily="34" charset="0"/>
                <a:cs typeface="Arial" pitchFamily="34" charset="0"/>
              </a:rPr>
              <a:t>solution</a:t>
            </a:r>
            <a:endParaRPr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862" y="-1832445"/>
            <a:ext cx="9054524" cy="643766"/>
          </a:xfrm>
          <a:prstGeom prst="rect">
            <a:avLst/>
          </a:prstGeom>
        </p:spPr>
        <p:txBody>
          <a:bodyPr vert="horz" wrap="square" lIns="0" tIns="12700" rIns="0" bIns="0" rtlCol="0">
            <a:spAutoFit/>
          </a:bodyPr>
          <a:lstStyle/>
          <a:p>
            <a:pPr marL="12700">
              <a:lnSpc>
                <a:spcPct val="100000"/>
              </a:lnSpc>
              <a:spcBef>
                <a:spcPts val="100"/>
              </a:spcBef>
            </a:pPr>
            <a:endParaRPr spc="-5" dirty="0">
              <a:latin typeface="Arial"/>
              <a:cs typeface="Arial"/>
            </a:endParaRPr>
          </a:p>
        </p:txBody>
      </p:sp>
      <p:sp>
        <p:nvSpPr>
          <p:cNvPr id="3" name="object 3"/>
          <p:cNvSpPr txBox="1"/>
          <p:nvPr/>
        </p:nvSpPr>
        <p:spPr>
          <a:xfrm>
            <a:off x="142239" y="718820"/>
            <a:ext cx="8387715" cy="3014287"/>
          </a:xfrm>
          <a:prstGeom prst="rect">
            <a:avLst/>
          </a:prstGeom>
        </p:spPr>
        <p:txBody>
          <a:bodyPr vert="horz" wrap="square" lIns="0" tIns="12700" rIns="0" bIns="0" rtlCol="0">
            <a:spAutoFit/>
          </a:bodyPr>
          <a:lstStyle/>
          <a:p>
            <a:pPr marL="25400" marR="17780" indent="420370">
              <a:lnSpc>
                <a:spcPct val="100000"/>
              </a:lnSpc>
              <a:spcBef>
                <a:spcPts val="100"/>
              </a:spcBef>
            </a:pPr>
            <a:r>
              <a:rPr sz="2000" b="1" dirty="0">
                <a:latin typeface="Arial" pitchFamily="34" charset="0"/>
                <a:cs typeface="Arial" pitchFamily="34" charset="0"/>
              </a:rPr>
              <a:t>A </a:t>
            </a:r>
            <a:r>
              <a:rPr sz="2000" b="1" spc="-5" dirty="0">
                <a:latin typeface="Arial" pitchFamily="34" charset="0"/>
                <a:cs typeface="Arial" pitchFamily="34" charset="0"/>
              </a:rPr>
              <a:t>more reactive metal displaces </a:t>
            </a:r>
            <a:r>
              <a:rPr sz="2000" b="1" dirty="0">
                <a:latin typeface="Arial" pitchFamily="34" charset="0"/>
                <a:cs typeface="Arial" pitchFamily="34" charset="0"/>
              </a:rPr>
              <a:t>a </a:t>
            </a:r>
            <a:r>
              <a:rPr sz="2000" b="1" spc="-5" dirty="0">
                <a:latin typeface="Arial" pitchFamily="34" charset="0"/>
                <a:cs typeface="Arial" pitchFamily="34" charset="0"/>
              </a:rPr>
              <a:t>less reactive metal from </a:t>
            </a:r>
            <a:r>
              <a:rPr sz="2000" b="1" dirty="0">
                <a:latin typeface="Arial" pitchFamily="34" charset="0"/>
                <a:cs typeface="Arial" pitchFamily="34" charset="0"/>
              </a:rPr>
              <a:t>its salt  </a:t>
            </a:r>
            <a:r>
              <a:rPr sz="2000" b="1" spc="-5" dirty="0">
                <a:latin typeface="Arial" pitchFamily="34" charset="0"/>
                <a:cs typeface="Arial" pitchFamily="34" charset="0"/>
              </a:rPr>
              <a:t>solution. (Displacement</a:t>
            </a:r>
            <a:r>
              <a:rPr sz="2000" b="1" dirty="0">
                <a:latin typeface="Arial" pitchFamily="34" charset="0"/>
                <a:cs typeface="Arial" pitchFamily="34" charset="0"/>
              </a:rPr>
              <a:t> </a:t>
            </a:r>
            <a:r>
              <a:rPr sz="2000" b="1" spc="-5" dirty="0">
                <a:latin typeface="Arial" pitchFamily="34" charset="0"/>
                <a:cs typeface="Arial" pitchFamily="34" charset="0"/>
              </a:rPr>
              <a:t>reaction)</a:t>
            </a:r>
            <a:endParaRPr sz="2000">
              <a:latin typeface="Arial" pitchFamily="34" charset="0"/>
              <a:cs typeface="Arial" pitchFamily="34" charset="0"/>
            </a:endParaRPr>
          </a:p>
          <a:p>
            <a:pPr marL="445134" marR="589280">
              <a:lnSpc>
                <a:spcPct val="120800"/>
              </a:lnSpc>
              <a:tabLst>
                <a:tab pos="955675" algn="l"/>
                <a:tab pos="1244600" algn="l"/>
                <a:tab pos="3716654" algn="l"/>
                <a:tab pos="4678045" algn="l"/>
                <a:tab pos="4966970" algn="l"/>
              </a:tabLst>
            </a:pPr>
            <a:r>
              <a:rPr sz="2000" b="1" dirty="0">
                <a:latin typeface="Arial" pitchFamily="34" charset="0"/>
                <a:cs typeface="Arial" pitchFamily="34" charset="0"/>
              </a:rPr>
              <a:t>Magnesium </a:t>
            </a:r>
            <a:r>
              <a:rPr sz="2000" b="1" spc="-5" dirty="0">
                <a:latin typeface="Arial" pitchFamily="34" charset="0"/>
                <a:cs typeface="Arial" pitchFamily="34" charset="0"/>
              </a:rPr>
              <a:t>displaces copper </a:t>
            </a:r>
            <a:r>
              <a:rPr sz="2000" b="1" dirty="0">
                <a:latin typeface="Arial" pitchFamily="34" charset="0"/>
                <a:cs typeface="Arial" pitchFamily="34" charset="0"/>
              </a:rPr>
              <a:t>from </a:t>
            </a:r>
            <a:r>
              <a:rPr sz="2000" b="1" spc="-5" dirty="0">
                <a:latin typeface="Arial" pitchFamily="34" charset="0"/>
                <a:cs typeface="Arial" pitchFamily="34" charset="0"/>
              </a:rPr>
              <a:t>copper sulphate solution.  </a:t>
            </a:r>
            <a:r>
              <a:rPr sz="2000" b="1" spc="10" dirty="0">
                <a:latin typeface="Arial" pitchFamily="34" charset="0"/>
                <a:cs typeface="Arial" pitchFamily="34" charset="0"/>
              </a:rPr>
              <a:t>Mg	</a:t>
            </a:r>
            <a:r>
              <a:rPr sz="2000" b="1" dirty="0">
                <a:latin typeface="Arial" pitchFamily="34" charset="0"/>
                <a:cs typeface="Arial" pitchFamily="34" charset="0"/>
              </a:rPr>
              <a:t>+	CuSO</a:t>
            </a:r>
            <a:r>
              <a:rPr sz="1600" b="1" baseline="-24154" dirty="0">
                <a:latin typeface="Arial" pitchFamily="34" charset="0"/>
                <a:cs typeface="Arial" pitchFamily="34" charset="0"/>
              </a:rPr>
              <a:t>4	</a:t>
            </a:r>
            <a:r>
              <a:rPr sz="2000" b="1" spc="5" dirty="0">
                <a:latin typeface="Arial" pitchFamily="34" charset="0"/>
                <a:cs typeface="Arial" pitchFamily="34" charset="0"/>
              </a:rPr>
              <a:t>MgSO</a:t>
            </a:r>
            <a:r>
              <a:rPr sz="1600" b="1" spc="7" baseline="-24154" dirty="0">
                <a:latin typeface="Arial" pitchFamily="34" charset="0"/>
                <a:cs typeface="Arial" pitchFamily="34" charset="0"/>
              </a:rPr>
              <a:t>4	</a:t>
            </a:r>
            <a:r>
              <a:rPr sz="2000" b="1" dirty="0">
                <a:latin typeface="Arial" pitchFamily="34" charset="0"/>
                <a:cs typeface="Arial" pitchFamily="34" charset="0"/>
              </a:rPr>
              <a:t>+	Cu</a:t>
            </a:r>
            <a:endParaRPr sz="2000">
              <a:latin typeface="Arial" pitchFamily="34" charset="0"/>
              <a:cs typeface="Arial" pitchFamily="34" charset="0"/>
            </a:endParaRPr>
          </a:p>
          <a:p>
            <a:pPr marL="445134" marR="1467485">
              <a:lnSpc>
                <a:spcPct val="120800"/>
              </a:lnSpc>
              <a:spcBef>
                <a:spcPts val="330"/>
              </a:spcBef>
              <a:tabLst>
                <a:tab pos="895985" algn="l"/>
                <a:tab pos="1185545" algn="l"/>
                <a:tab pos="3656965" algn="l"/>
                <a:tab pos="4558665" algn="l"/>
                <a:tab pos="4847590" algn="l"/>
              </a:tabLst>
            </a:pPr>
            <a:r>
              <a:rPr sz="2000" b="1" spc="-5" dirty="0">
                <a:latin typeface="Arial" pitchFamily="34" charset="0"/>
                <a:cs typeface="Arial" pitchFamily="34" charset="0"/>
              </a:rPr>
              <a:t>Zinc displaces </a:t>
            </a:r>
            <a:r>
              <a:rPr sz="2000" b="1" dirty="0">
                <a:latin typeface="Arial" pitchFamily="34" charset="0"/>
                <a:cs typeface="Arial" pitchFamily="34" charset="0"/>
              </a:rPr>
              <a:t>copper </a:t>
            </a:r>
            <a:r>
              <a:rPr sz="2000" b="1" spc="-5" dirty="0">
                <a:latin typeface="Arial" pitchFamily="34" charset="0"/>
                <a:cs typeface="Arial" pitchFamily="34" charset="0"/>
              </a:rPr>
              <a:t>from </a:t>
            </a:r>
            <a:r>
              <a:rPr sz="2000" b="1" dirty="0">
                <a:latin typeface="Arial" pitchFamily="34" charset="0"/>
                <a:cs typeface="Arial" pitchFamily="34" charset="0"/>
              </a:rPr>
              <a:t>copper </a:t>
            </a:r>
            <a:r>
              <a:rPr sz="2000" b="1" spc="-5" dirty="0">
                <a:latin typeface="Arial" pitchFamily="34" charset="0"/>
                <a:cs typeface="Arial" pitchFamily="34" charset="0"/>
              </a:rPr>
              <a:t>sulphate solution.  Zn	</a:t>
            </a:r>
            <a:r>
              <a:rPr sz="2000" b="1" dirty="0">
                <a:latin typeface="Arial" pitchFamily="34" charset="0"/>
                <a:cs typeface="Arial" pitchFamily="34" charset="0"/>
              </a:rPr>
              <a:t>+	CuSO</a:t>
            </a:r>
            <a:r>
              <a:rPr sz="1600" b="1" baseline="-24154" dirty="0">
                <a:latin typeface="Arial" pitchFamily="34" charset="0"/>
                <a:cs typeface="Arial" pitchFamily="34" charset="0"/>
              </a:rPr>
              <a:t>4	</a:t>
            </a:r>
            <a:r>
              <a:rPr sz="2000" b="1" dirty="0">
                <a:latin typeface="Arial" pitchFamily="34" charset="0"/>
                <a:cs typeface="Arial" pitchFamily="34" charset="0"/>
              </a:rPr>
              <a:t>ZnSO</a:t>
            </a:r>
            <a:r>
              <a:rPr sz="1600" b="1" baseline="-24154" dirty="0">
                <a:latin typeface="Arial" pitchFamily="34" charset="0"/>
                <a:cs typeface="Arial" pitchFamily="34" charset="0"/>
              </a:rPr>
              <a:t>4	</a:t>
            </a:r>
            <a:r>
              <a:rPr sz="2000" b="1" dirty="0">
                <a:latin typeface="Arial" pitchFamily="34" charset="0"/>
                <a:cs typeface="Arial" pitchFamily="34" charset="0"/>
              </a:rPr>
              <a:t>+	Cu</a:t>
            </a:r>
            <a:endParaRPr sz="2000">
              <a:latin typeface="Arial" pitchFamily="34" charset="0"/>
              <a:cs typeface="Arial" pitchFamily="34" charset="0"/>
            </a:endParaRPr>
          </a:p>
          <a:p>
            <a:pPr marL="445134" marR="1581785">
              <a:lnSpc>
                <a:spcPct val="120800"/>
              </a:lnSpc>
              <a:spcBef>
                <a:spcPts val="330"/>
              </a:spcBef>
              <a:tabLst>
                <a:tab pos="882015" algn="l"/>
                <a:tab pos="1170940" algn="l"/>
                <a:tab pos="3642995" algn="l"/>
                <a:tab pos="4530725" algn="l"/>
                <a:tab pos="4820285" algn="l"/>
              </a:tabLst>
            </a:pPr>
            <a:r>
              <a:rPr sz="2000" b="1" spc="-5" dirty="0">
                <a:latin typeface="Arial" pitchFamily="34" charset="0"/>
                <a:cs typeface="Arial" pitchFamily="34" charset="0"/>
              </a:rPr>
              <a:t>Iron displaces copper </a:t>
            </a:r>
            <a:r>
              <a:rPr sz="2000" b="1" dirty="0">
                <a:latin typeface="Arial" pitchFamily="34" charset="0"/>
                <a:cs typeface="Arial" pitchFamily="34" charset="0"/>
              </a:rPr>
              <a:t>from </a:t>
            </a:r>
            <a:r>
              <a:rPr sz="2000" b="1" spc="-5" dirty="0">
                <a:latin typeface="Arial" pitchFamily="34" charset="0"/>
                <a:cs typeface="Arial" pitchFamily="34" charset="0"/>
              </a:rPr>
              <a:t>copper sulphate solution  Fe	</a:t>
            </a:r>
            <a:r>
              <a:rPr sz="2000" b="1" dirty="0">
                <a:latin typeface="Arial" pitchFamily="34" charset="0"/>
                <a:cs typeface="Arial" pitchFamily="34" charset="0"/>
              </a:rPr>
              <a:t>+	CuSO</a:t>
            </a:r>
            <a:r>
              <a:rPr sz="1600" b="1" baseline="-24154" dirty="0">
                <a:latin typeface="Arial" pitchFamily="34" charset="0"/>
                <a:cs typeface="Arial" pitchFamily="34" charset="0"/>
              </a:rPr>
              <a:t>4	</a:t>
            </a:r>
            <a:r>
              <a:rPr sz="2000" b="1" dirty="0">
                <a:latin typeface="Arial" pitchFamily="34" charset="0"/>
                <a:cs typeface="Arial" pitchFamily="34" charset="0"/>
              </a:rPr>
              <a:t>FeSO</a:t>
            </a:r>
            <a:r>
              <a:rPr sz="1600" b="1" baseline="-24154" dirty="0">
                <a:latin typeface="Arial" pitchFamily="34" charset="0"/>
                <a:cs typeface="Arial" pitchFamily="34" charset="0"/>
              </a:rPr>
              <a:t>4	</a:t>
            </a:r>
            <a:r>
              <a:rPr sz="2000" b="1" dirty="0">
                <a:latin typeface="Arial" pitchFamily="34" charset="0"/>
                <a:cs typeface="Arial" pitchFamily="34" charset="0"/>
              </a:rPr>
              <a:t>+	</a:t>
            </a:r>
            <a:r>
              <a:rPr sz="2000" b="1" spc="5" dirty="0">
                <a:latin typeface="Arial" pitchFamily="34" charset="0"/>
                <a:cs typeface="Arial" pitchFamily="34" charset="0"/>
              </a:rPr>
              <a:t>Cu</a:t>
            </a:r>
            <a:endParaRPr sz="2000">
              <a:latin typeface="Arial" pitchFamily="34" charset="0"/>
              <a:cs typeface="Arial" pitchFamily="34" charset="0"/>
            </a:endParaRPr>
          </a:p>
        </p:txBody>
      </p:sp>
      <p:grpSp>
        <p:nvGrpSpPr>
          <p:cNvPr id="4" name="object 4"/>
          <p:cNvGrpSpPr/>
          <p:nvPr/>
        </p:nvGrpSpPr>
        <p:grpSpPr>
          <a:xfrm>
            <a:off x="2362200" y="1866900"/>
            <a:ext cx="1371600" cy="76200"/>
            <a:chOff x="2362200" y="1866900"/>
            <a:chExt cx="1371600" cy="76200"/>
          </a:xfrm>
        </p:grpSpPr>
        <p:sp>
          <p:nvSpPr>
            <p:cNvPr id="5" name="object 5"/>
            <p:cNvSpPr/>
            <p:nvPr/>
          </p:nvSpPr>
          <p:spPr>
            <a:xfrm>
              <a:off x="2362200" y="1905000"/>
              <a:ext cx="1310640" cy="0"/>
            </a:xfrm>
            <a:custGeom>
              <a:avLst/>
              <a:gdLst/>
              <a:ahLst/>
              <a:cxnLst/>
              <a:rect l="l" t="t" r="r" b="b"/>
              <a:pathLst>
                <a:path w="1310639">
                  <a:moveTo>
                    <a:pt x="0" y="0"/>
                  </a:moveTo>
                  <a:lnTo>
                    <a:pt x="1310639" y="0"/>
                  </a:lnTo>
                </a:path>
              </a:pathLst>
            </a:custGeom>
            <a:ln w="25400">
              <a:solidFill>
                <a:srgbClr val="0000FF"/>
              </a:solidFill>
            </a:ln>
          </p:spPr>
          <p:txBody>
            <a:bodyPr wrap="square" lIns="0" tIns="0" rIns="0" bIns="0" rtlCol="0"/>
            <a:lstStyle/>
            <a:p>
              <a:endParaRPr/>
            </a:p>
          </p:txBody>
        </p:sp>
        <p:sp>
          <p:nvSpPr>
            <p:cNvPr id="6" name="object 6"/>
            <p:cNvSpPr/>
            <p:nvPr/>
          </p:nvSpPr>
          <p:spPr>
            <a:xfrm>
              <a:off x="3657600" y="1866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7" name="object 7"/>
          <p:cNvGrpSpPr/>
          <p:nvPr/>
        </p:nvGrpSpPr>
        <p:grpSpPr>
          <a:xfrm>
            <a:off x="2286000" y="2628900"/>
            <a:ext cx="1371600" cy="76200"/>
            <a:chOff x="2286000" y="2628900"/>
            <a:chExt cx="1371600" cy="76200"/>
          </a:xfrm>
        </p:grpSpPr>
        <p:sp>
          <p:nvSpPr>
            <p:cNvPr id="8" name="object 8"/>
            <p:cNvSpPr/>
            <p:nvPr/>
          </p:nvSpPr>
          <p:spPr>
            <a:xfrm>
              <a:off x="2286000" y="2667000"/>
              <a:ext cx="1310640" cy="0"/>
            </a:xfrm>
            <a:custGeom>
              <a:avLst/>
              <a:gdLst/>
              <a:ahLst/>
              <a:cxnLst/>
              <a:rect l="l" t="t" r="r" b="b"/>
              <a:pathLst>
                <a:path w="1310639">
                  <a:moveTo>
                    <a:pt x="0" y="0"/>
                  </a:moveTo>
                  <a:lnTo>
                    <a:pt x="1310639" y="0"/>
                  </a:lnTo>
                </a:path>
              </a:pathLst>
            </a:custGeom>
            <a:ln w="25400">
              <a:solidFill>
                <a:srgbClr val="0000FF"/>
              </a:solidFill>
            </a:ln>
          </p:spPr>
          <p:txBody>
            <a:bodyPr wrap="square" lIns="0" tIns="0" rIns="0" bIns="0" rtlCol="0"/>
            <a:lstStyle/>
            <a:p>
              <a:endParaRPr/>
            </a:p>
          </p:txBody>
        </p:sp>
        <p:sp>
          <p:nvSpPr>
            <p:cNvPr id="9" name="object 9"/>
            <p:cNvSpPr/>
            <p:nvPr/>
          </p:nvSpPr>
          <p:spPr>
            <a:xfrm>
              <a:off x="3581400" y="2628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0" name="object 10"/>
          <p:cNvGrpSpPr/>
          <p:nvPr/>
        </p:nvGrpSpPr>
        <p:grpSpPr>
          <a:xfrm>
            <a:off x="2286000" y="3314700"/>
            <a:ext cx="1371600" cy="76200"/>
            <a:chOff x="2286000" y="3314700"/>
            <a:chExt cx="1371600" cy="76200"/>
          </a:xfrm>
        </p:grpSpPr>
        <p:sp>
          <p:nvSpPr>
            <p:cNvPr id="11" name="object 11"/>
            <p:cNvSpPr/>
            <p:nvPr/>
          </p:nvSpPr>
          <p:spPr>
            <a:xfrm>
              <a:off x="2286000" y="3352800"/>
              <a:ext cx="1310640" cy="0"/>
            </a:xfrm>
            <a:custGeom>
              <a:avLst/>
              <a:gdLst/>
              <a:ahLst/>
              <a:cxnLst/>
              <a:rect l="l" t="t" r="r" b="b"/>
              <a:pathLst>
                <a:path w="1310639">
                  <a:moveTo>
                    <a:pt x="0" y="0"/>
                  </a:moveTo>
                  <a:lnTo>
                    <a:pt x="1310639" y="0"/>
                  </a:lnTo>
                </a:path>
              </a:pathLst>
            </a:custGeom>
            <a:ln w="25400">
              <a:solidFill>
                <a:srgbClr val="0000FF"/>
              </a:solidFill>
            </a:ln>
          </p:spPr>
          <p:txBody>
            <a:bodyPr wrap="square" lIns="0" tIns="0" rIns="0" bIns="0" rtlCol="0"/>
            <a:lstStyle/>
            <a:p>
              <a:endParaRPr/>
            </a:p>
          </p:txBody>
        </p:sp>
        <p:sp>
          <p:nvSpPr>
            <p:cNvPr id="12" name="object 12"/>
            <p:cNvSpPr/>
            <p:nvPr/>
          </p:nvSpPr>
          <p:spPr>
            <a:xfrm>
              <a:off x="3581400" y="3314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13" name="object 13"/>
          <p:cNvSpPr/>
          <p:nvPr/>
        </p:nvSpPr>
        <p:spPr>
          <a:xfrm>
            <a:off x="533400" y="3657600"/>
            <a:ext cx="3733800" cy="2990850"/>
          </a:xfrm>
          <a:prstGeom prst="rect">
            <a:avLst/>
          </a:prstGeom>
          <a:blipFill>
            <a:blip r:embed="rId2" cstate="print"/>
            <a:stretch>
              <a:fillRect/>
            </a:stretch>
          </a:blipFill>
        </p:spPr>
        <p:txBody>
          <a:bodyPr wrap="square" lIns="0" tIns="0" rIns="0" bIns="0" rtlCol="0"/>
          <a:lstStyle/>
          <a:p>
            <a:endParaRPr/>
          </a:p>
        </p:txBody>
      </p:sp>
      <p:grpSp>
        <p:nvGrpSpPr>
          <p:cNvPr id="14" name="object 14"/>
          <p:cNvGrpSpPr/>
          <p:nvPr/>
        </p:nvGrpSpPr>
        <p:grpSpPr>
          <a:xfrm>
            <a:off x="4724400" y="3657600"/>
            <a:ext cx="3886200" cy="2971800"/>
            <a:chOff x="4724400" y="3657600"/>
            <a:chExt cx="3886200" cy="2971800"/>
          </a:xfrm>
        </p:grpSpPr>
        <p:sp>
          <p:nvSpPr>
            <p:cNvPr id="15" name="object 15"/>
            <p:cNvSpPr/>
            <p:nvPr/>
          </p:nvSpPr>
          <p:spPr>
            <a:xfrm>
              <a:off x="4724400" y="3657600"/>
              <a:ext cx="3886200" cy="2971800"/>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5791200" y="4114800"/>
              <a:ext cx="1752600" cy="304800"/>
            </a:xfrm>
            <a:custGeom>
              <a:avLst/>
              <a:gdLst/>
              <a:ahLst/>
              <a:cxnLst/>
              <a:rect l="l" t="t" r="r" b="b"/>
              <a:pathLst>
                <a:path w="1752600" h="304800">
                  <a:moveTo>
                    <a:pt x="1752600" y="0"/>
                  </a:moveTo>
                  <a:lnTo>
                    <a:pt x="0" y="0"/>
                  </a:lnTo>
                  <a:lnTo>
                    <a:pt x="0" y="304800"/>
                  </a:lnTo>
                  <a:lnTo>
                    <a:pt x="1752600" y="304800"/>
                  </a:lnTo>
                  <a:close/>
                </a:path>
              </a:pathLst>
            </a:custGeom>
            <a:solidFill>
              <a:srgbClr val="FFFFFF"/>
            </a:solidFill>
          </p:spPr>
          <p:txBody>
            <a:bodyPr wrap="square" lIns="0" tIns="0" rIns="0" bIns="0" rtlCol="0"/>
            <a:lstStyle/>
            <a:p>
              <a:endParaRPr/>
            </a:p>
          </p:txBody>
        </p:sp>
      </p:grpSp>
      <p:sp>
        <p:nvSpPr>
          <p:cNvPr id="17" name="object 17"/>
          <p:cNvSpPr txBox="1"/>
          <p:nvPr/>
        </p:nvSpPr>
        <p:spPr>
          <a:xfrm>
            <a:off x="5791200" y="4114800"/>
            <a:ext cx="1752600" cy="304800"/>
          </a:xfrm>
          <a:prstGeom prst="rect">
            <a:avLst/>
          </a:prstGeom>
          <a:ln w="9344">
            <a:solidFill>
              <a:srgbClr val="000000"/>
            </a:solidFill>
          </a:ln>
        </p:spPr>
        <p:txBody>
          <a:bodyPr vert="horz" wrap="square" lIns="0" tIns="60960" rIns="0" bIns="0" rtlCol="0">
            <a:spAutoFit/>
          </a:bodyPr>
          <a:lstStyle/>
          <a:p>
            <a:pPr marL="118745">
              <a:lnSpc>
                <a:spcPct val="100000"/>
              </a:lnSpc>
              <a:spcBef>
                <a:spcPts val="480"/>
              </a:spcBef>
            </a:pPr>
            <a:r>
              <a:rPr sz="1200" b="1" dirty="0">
                <a:solidFill>
                  <a:srgbClr val="333398"/>
                </a:solidFill>
                <a:latin typeface="Arial"/>
                <a:cs typeface="Arial"/>
              </a:rPr>
              <a:t>after 15 – 20</a:t>
            </a:r>
            <a:r>
              <a:rPr sz="1200" b="1" spc="-35" dirty="0">
                <a:solidFill>
                  <a:srgbClr val="333398"/>
                </a:solidFill>
                <a:latin typeface="Arial"/>
                <a:cs typeface="Arial"/>
              </a:rPr>
              <a:t> </a:t>
            </a:r>
            <a:r>
              <a:rPr sz="1200" b="1" spc="-5" dirty="0">
                <a:solidFill>
                  <a:srgbClr val="333398"/>
                </a:solidFill>
                <a:latin typeface="Arial"/>
                <a:cs typeface="Arial"/>
              </a:rPr>
              <a:t>minutes</a:t>
            </a:r>
            <a:endParaRPr sz="1200">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286000" y="0"/>
            <a:ext cx="2667000" cy="627736"/>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C00000"/>
                </a:solidFill>
                <a:latin typeface="Carlito"/>
                <a:cs typeface="Carlito"/>
              </a:rPr>
              <a:t>Anod</a:t>
            </a:r>
            <a:r>
              <a:rPr sz="4000" b="1" spc="-20" dirty="0">
                <a:solidFill>
                  <a:srgbClr val="C00000"/>
                </a:solidFill>
                <a:latin typeface="Carlito"/>
                <a:cs typeface="Carlito"/>
              </a:rPr>
              <a:t>i</a:t>
            </a:r>
            <a:r>
              <a:rPr sz="4000" b="1" spc="-5" dirty="0">
                <a:solidFill>
                  <a:srgbClr val="C00000"/>
                </a:solidFill>
                <a:latin typeface="Carlito"/>
                <a:cs typeface="Carlito"/>
              </a:rPr>
              <a:t>sing</a:t>
            </a:r>
          </a:p>
        </p:txBody>
      </p:sp>
      <p:sp>
        <p:nvSpPr>
          <p:cNvPr id="8" name="object 8"/>
          <p:cNvSpPr txBox="1"/>
          <p:nvPr/>
        </p:nvSpPr>
        <p:spPr>
          <a:xfrm>
            <a:off x="330200" y="914400"/>
            <a:ext cx="8484235" cy="1304844"/>
          </a:xfrm>
          <a:prstGeom prst="rect">
            <a:avLst/>
          </a:prstGeom>
        </p:spPr>
        <p:txBody>
          <a:bodyPr vert="horz" wrap="square" lIns="0" tIns="12065" rIns="0" bIns="0" rtlCol="0">
            <a:spAutoFit/>
          </a:bodyPr>
          <a:lstStyle/>
          <a:p>
            <a:pPr marL="12700" marR="5080">
              <a:lnSpc>
                <a:spcPct val="100000"/>
              </a:lnSpc>
              <a:spcBef>
                <a:spcPts val="95"/>
              </a:spcBef>
              <a:tabLst>
                <a:tab pos="1582420" algn="l"/>
                <a:tab pos="1777364" algn="l"/>
                <a:tab pos="1949450" algn="l"/>
                <a:tab pos="2268220" algn="l"/>
                <a:tab pos="3489325" algn="l"/>
                <a:tab pos="3513454" algn="l"/>
                <a:tab pos="3955415" algn="l"/>
                <a:tab pos="4908550" algn="l"/>
                <a:tab pos="5211445" algn="l"/>
                <a:tab pos="5233035" algn="l"/>
                <a:tab pos="5551170" algn="l"/>
                <a:tab pos="5918835" algn="l"/>
                <a:tab pos="6398895" algn="l"/>
                <a:tab pos="6828790" algn="l"/>
                <a:tab pos="7325995" algn="l"/>
                <a:tab pos="7662545" algn="l"/>
                <a:tab pos="8174355" algn="l"/>
              </a:tabLst>
            </a:pPr>
            <a:r>
              <a:rPr sz="2800" spc="-5" dirty="0">
                <a:latin typeface="Carlito"/>
                <a:cs typeface="Carlito"/>
              </a:rPr>
              <a:t>An</a:t>
            </a:r>
            <a:r>
              <a:rPr sz="2800" dirty="0">
                <a:latin typeface="Carlito"/>
                <a:cs typeface="Carlito"/>
              </a:rPr>
              <a:t>o</a:t>
            </a:r>
            <a:r>
              <a:rPr sz="2800" spc="-10" dirty="0">
                <a:latin typeface="Carlito"/>
                <a:cs typeface="Carlito"/>
              </a:rPr>
              <a:t>disin</a:t>
            </a:r>
            <a:r>
              <a:rPr sz="2800" spc="-5" dirty="0">
                <a:latin typeface="Carlito"/>
                <a:cs typeface="Carlito"/>
              </a:rPr>
              <a:t>g</a:t>
            </a:r>
            <a:r>
              <a:rPr sz="2800" dirty="0">
                <a:latin typeface="Carlito"/>
                <a:cs typeface="Carlito"/>
              </a:rPr>
              <a:t>	</a:t>
            </a:r>
            <a:r>
              <a:rPr sz="2800" spc="-15" dirty="0">
                <a:latin typeface="Carlito"/>
                <a:cs typeface="Carlito"/>
              </a:rPr>
              <a:t>i</a:t>
            </a:r>
            <a:r>
              <a:rPr sz="2800" spc="-5" dirty="0">
                <a:latin typeface="Carlito"/>
                <a:cs typeface="Carlito"/>
              </a:rPr>
              <a:t>s</a:t>
            </a:r>
            <a:r>
              <a:rPr sz="2800" dirty="0">
                <a:latin typeface="Carlito"/>
                <a:cs typeface="Carlito"/>
              </a:rPr>
              <a:t>	</a:t>
            </a:r>
            <a:r>
              <a:rPr sz="2800" spc="-5" dirty="0">
                <a:latin typeface="Carlito"/>
                <a:cs typeface="Carlito"/>
              </a:rPr>
              <a:t>a</a:t>
            </a:r>
            <a:r>
              <a:rPr sz="2800" dirty="0">
                <a:latin typeface="Carlito"/>
                <a:cs typeface="Carlito"/>
              </a:rPr>
              <a:t>	</a:t>
            </a:r>
            <a:r>
              <a:rPr sz="2800" spc="-10" dirty="0">
                <a:latin typeface="Carlito"/>
                <a:cs typeface="Carlito"/>
              </a:rPr>
              <a:t>p</a:t>
            </a:r>
            <a:r>
              <a:rPr sz="2800" spc="-60" dirty="0">
                <a:latin typeface="Carlito"/>
                <a:cs typeface="Carlito"/>
              </a:rPr>
              <a:t>r</a:t>
            </a:r>
            <a:r>
              <a:rPr sz="2800" spc="-10" dirty="0">
                <a:latin typeface="Carlito"/>
                <a:cs typeface="Carlito"/>
              </a:rPr>
              <a:t>o</a:t>
            </a:r>
            <a:r>
              <a:rPr sz="2800" spc="10" dirty="0">
                <a:latin typeface="Carlito"/>
                <a:cs typeface="Carlito"/>
              </a:rPr>
              <a:t>c</a:t>
            </a:r>
            <a:r>
              <a:rPr sz="2800" spc="-5" dirty="0">
                <a:latin typeface="Carlito"/>
                <a:cs typeface="Carlito"/>
              </a:rPr>
              <a:t>ess</a:t>
            </a:r>
            <a:r>
              <a:rPr sz="2800">
                <a:latin typeface="Carlito"/>
                <a:cs typeface="Carlito"/>
              </a:rPr>
              <a:t>	</a:t>
            </a:r>
            <a:r>
              <a:rPr lang="en-US" sz="2800" dirty="0" smtClean="0">
                <a:latin typeface="Carlito"/>
                <a:cs typeface="Carlito"/>
              </a:rPr>
              <a:t> </a:t>
            </a:r>
            <a:r>
              <a:rPr sz="2800" spc="-5" smtClean="0">
                <a:latin typeface="Carlito"/>
                <a:cs typeface="Carlito"/>
              </a:rPr>
              <a:t>of</a:t>
            </a:r>
            <a:r>
              <a:rPr sz="2800" dirty="0">
                <a:latin typeface="Carlito"/>
                <a:cs typeface="Carlito"/>
              </a:rPr>
              <a:t>	</a:t>
            </a:r>
            <a:r>
              <a:rPr sz="2800" spc="-70" dirty="0">
                <a:latin typeface="Carlito"/>
                <a:cs typeface="Carlito"/>
              </a:rPr>
              <a:t>f</a:t>
            </a:r>
            <a:r>
              <a:rPr sz="2800" spc="-10" dirty="0">
                <a:latin typeface="Carlito"/>
                <a:cs typeface="Carlito"/>
              </a:rPr>
              <a:t>o</a:t>
            </a:r>
            <a:r>
              <a:rPr sz="2800" spc="-5" dirty="0">
                <a:latin typeface="Carlito"/>
                <a:cs typeface="Carlito"/>
              </a:rPr>
              <a:t>rm</a:t>
            </a:r>
            <a:r>
              <a:rPr sz="2800" spc="-20" dirty="0">
                <a:latin typeface="Carlito"/>
                <a:cs typeface="Carlito"/>
              </a:rPr>
              <a:t>i</a:t>
            </a:r>
            <a:r>
              <a:rPr sz="2800" spc="-10" dirty="0">
                <a:latin typeface="Carlito"/>
                <a:cs typeface="Carlito"/>
              </a:rPr>
              <a:t>n</a:t>
            </a:r>
            <a:r>
              <a:rPr sz="2800" spc="-5" dirty="0">
                <a:latin typeface="Carlito"/>
                <a:cs typeface="Carlito"/>
              </a:rPr>
              <a:t>g</a:t>
            </a:r>
            <a:r>
              <a:rPr sz="2800" dirty="0">
                <a:latin typeface="Carlito"/>
                <a:cs typeface="Carlito"/>
              </a:rPr>
              <a:t>		</a:t>
            </a:r>
            <a:r>
              <a:rPr sz="2800" spc="-5" dirty="0">
                <a:latin typeface="Carlito"/>
                <a:cs typeface="Carlito"/>
              </a:rPr>
              <a:t>a</a:t>
            </a:r>
            <a:r>
              <a:rPr sz="2800" dirty="0">
                <a:latin typeface="Carlito"/>
                <a:cs typeface="Carlito"/>
              </a:rPr>
              <a:t>	t</a:t>
            </a:r>
            <a:r>
              <a:rPr sz="2800" spc="-10" dirty="0">
                <a:latin typeface="Carlito"/>
                <a:cs typeface="Carlito"/>
              </a:rPr>
              <a:t>hic</a:t>
            </a:r>
            <a:r>
              <a:rPr sz="2800" spc="-5" dirty="0">
                <a:latin typeface="Carlito"/>
                <a:cs typeface="Carlito"/>
              </a:rPr>
              <a:t>k</a:t>
            </a:r>
            <a:r>
              <a:rPr sz="2800" dirty="0">
                <a:latin typeface="Carlito"/>
                <a:cs typeface="Carlito"/>
              </a:rPr>
              <a:t>	</a:t>
            </a:r>
            <a:r>
              <a:rPr sz="2800" spc="-65" dirty="0">
                <a:latin typeface="Carlito"/>
                <a:cs typeface="Carlito"/>
              </a:rPr>
              <a:t>o</a:t>
            </a:r>
            <a:r>
              <a:rPr sz="2800" spc="-10" dirty="0">
                <a:latin typeface="Carlito"/>
                <a:cs typeface="Carlito"/>
              </a:rPr>
              <a:t>xid</a:t>
            </a:r>
            <a:r>
              <a:rPr sz="2800" spc="-5" dirty="0">
                <a:latin typeface="Carlito"/>
                <a:cs typeface="Carlito"/>
              </a:rPr>
              <a:t>e</a:t>
            </a:r>
            <a:r>
              <a:rPr sz="2800">
                <a:latin typeface="Carlito"/>
                <a:cs typeface="Carlito"/>
              </a:rPr>
              <a:t>	</a:t>
            </a:r>
            <a:r>
              <a:rPr sz="2800" spc="-5" smtClean="0">
                <a:latin typeface="Carlito"/>
                <a:cs typeface="Carlito"/>
              </a:rPr>
              <a:t>l</a:t>
            </a:r>
            <a:r>
              <a:rPr sz="2800" spc="-45" smtClean="0">
                <a:latin typeface="Carlito"/>
                <a:cs typeface="Carlito"/>
              </a:rPr>
              <a:t>a</a:t>
            </a:r>
            <a:r>
              <a:rPr sz="2800" spc="-50" smtClean="0">
                <a:latin typeface="Carlito"/>
                <a:cs typeface="Carlito"/>
              </a:rPr>
              <a:t>y</a:t>
            </a:r>
            <a:r>
              <a:rPr sz="2800" spc="-5" smtClean="0">
                <a:latin typeface="Carlito"/>
                <a:cs typeface="Carlito"/>
              </a:rPr>
              <a:t>er</a:t>
            </a:r>
            <a:r>
              <a:rPr lang="en-US" sz="2800" spc="-5" dirty="0" smtClean="0">
                <a:latin typeface="Carlito"/>
                <a:cs typeface="Carlito"/>
              </a:rPr>
              <a:t> </a:t>
            </a:r>
            <a:r>
              <a:rPr sz="2800" spc="-5" smtClean="0">
                <a:latin typeface="Carlito"/>
                <a:cs typeface="Carlito"/>
              </a:rPr>
              <a:t>aluminiu</a:t>
            </a:r>
            <a:r>
              <a:rPr sz="2800" smtClean="0">
                <a:latin typeface="Carlito"/>
                <a:cs typeface="Carlito"/>
              </a:rPr>
              <a:t>m</a:t>
            </a:r>
            <a:r>
              <a:rPr sz="2800" spc="-5" smtClean="0">
                <a:latin typeface="Carlito"/>
                <a:cs typeface="Carlito"/>
              </a:rPr>
              <a:t>.</a:t>
            </a:r>
            <a:r>
              <a:rPr lang="en-US" sz="2800" spc="-5" dirty="0" smtClean="0">
                <a:latin typeface="Carlito"/>
                <a:cs typeface="Carlito"/>
              </a:rPr>
              <a:t>  </a:t>
            </a:r>
            <a:r>
              <a:rPr sz="2800" spc="-5" smtClean="0">
                <a:latin typeface="Carlito"/>
                <a:cs typeface="Carlito"/>
              </a:rPr>
              <a:t>Alumini</a:t>
            </a:r>
            <a:r>
              <a:rPr sz="2800" spc="5" smtClean="0">
                <a:latin typeface="Carlito"/>
                <a:cs typeface="Carlito"/>
              </a:rPr>
              <a:t>u</a:t>
            </a:r>
            <a:r>
              <a:rPr sz="2800" spc="-5" smtClean="0">
                <a:latin typeface="Carlito"/>
                <a:cs typeface="Carlito"/>
              </a:rPr>
              <a:t>m</a:t>
            </a:r>
            <a:r>
              <a:rPr sz="2800" dirty="0">
                <a:latin typeface="Carlito"/>
                <a:cs typeface="Carlito"/>
              </a:rPr>
              <a:t>	</a:t>
            </a:r>
            <a:r>
              <a:rPr sz="2800" spc="-10" dirty="0">
                <a:latin typeface="Carlito"/>
                <a:cs typeface="Carlito"/>
              </a:rPr>
              <a:t>d</a:t>
            </a:r>
            <a:r>
              <a:rPr sz="2800" spc="-25" dirty="0">
                <a:latin typeface="Carlito"/>
                <a:cs typeface="Carlito"/>
              </a:rPr>
              <a:t>e</a:t>
            </a:r>
            <a:r>
              <a:rPr sz="2800" spc="-35" dirty="0">
                <a:latin typeface="Carlito"/>
                <a:cs typeface="Carlito"/>
              </a:rPr>
              <a:t>v</a:t>
            </a:r>
            <a:r>
              <a:rPr sz="2800" spc="-5" dirty="0">
                <a:latin typeface="Carlito"/>
                <a:cs typeface="Carlito"/>
              </a:rPr>
              <a:t>elo</a:t>
            </a:r>
            <a:r>
              <a:rPr sz="2800" spc="-25" dirty="0">
                <a:latin typeface="Carlito"/>
                <a:cs typeface="Carlito"/>
              </a:rPr>
              <a:t>p</a:t>
            </a:r>
            <a:r>
              <a:rPr sz="2800" spc="-5" dirty="0">
                <a:latin typeface="Carlito"/>
                <a:cs typeface="Carlito"/>
              </a:rPr>
              <a:t>s</a:t>
            </a:r>
            <a:r>
              <a:rPr sz="2800" dirty="0">
                <a:latin typeface="Carlito"/>
                <a:cs typeface="Carlito"/>
              </a:rPr>
              <a:t>	</a:t>
            </a:r>
            <a:r>
              <a:rPr sz="2800" spc="-5" dirty="0">
                <a:latin typeface="Carlito"/>
                <a:cs typeface="Carlito"/>
              </a:rPr>
              <a:t>a</a:t>
            </a:r>
            <a:r>
              <a:rPr sz="2800" dirty="0">
                <a:latin typeface="Carlito"/>
                <a:cs typeface="Carlito"/>
              </a:rPr>
              <a:t>	t</a:t>
            </a:r>
            <a:r>
              <a:rPr sz="2800" spc="-10" dirty="0">
                <a:latin typeface="Carlito"/>
                <a:cs typeface="Carlito"/>
              </a:rPr>
              <a:t>hi</a:t>
            </a:r>
            <a:r>
              <a:rPr sz="2800" spc="-5" dirty="0">
                <a:latin typeface="Carlito"/>
                <a:cs typeface="Carlito"/>
              </a:rPr>
              <a:t>n</a:t>
            </a:r>
            <a:r>
              <a:rPr sz="2800">
                <a:latin typeface="Carlito"/>
                <a:cs typeface="Carlito"/>
              </a:rPr>
              <a:t>	</a:t>
            </a:r>
            <a:r>
              <a:rPr sz="2800" spc="-65" smtClean="0">
                <a:latin typeface="Carlito"/>
                <a:cs typeface="Carlito"/>
              </a:rPr>
              <a:t>o</a:t>
            </a:r>
            <a:r>
              <a:rPr sz="2800" spc="-10" smtClean="0">
                <a:latin typeface="Carlito"/>
                <a:cs typeface="Carlito"/>
              </a:rPr>
              <a:t>xi</a:t>
            </a:r>
            <a:r>
              <a:rPr sz="2800" spc="-15" smtClean="0">
                <a:latin typeface="Carlito"/>
                <a:cs typeface="Carlito"/>
              </a:rPr>
              <a:t>d</a:t>
            </a:r>
            <a:r>
              <a:rPr sz="2800" spc="-5" smtClean="0">
                <a:latin typeface="Carlito"/>
                <a:cs typeface="Carlito"/>
              </a:rPr>
              <a:t>e</a:t>
            </a:r>
            <a:r>
              <a:rPr lang="en-US" sz="2800" spc="-5" dirty="0" smtClean="0">
                <a:latin typeface="Carlito"/>
                <a:cs typeface="Carlito"/>
              </a:rPr>
              <a:t> </a:t>
            </a:r>
            <a:r>
              <a:rPr sz="2800" spc="-5" smtClean="0">
                <a:latin typeface="Carlito"/>
                <a:cs typeface="Carlito"/>
              </a:rPr>
              <a:t>l</a:t>
            </a:r>
            <a:r>
              <a:rPr sz="2800" spc="-55" smtClean="0">
                <a:latin typeface="Carlito"/>
                <a:cs typeface="Carlito"/>
              </a:rPr>
              <a:t>a</a:t>
            </a:r>
            <a:r>
              <a:rPr lang="en-US" sz="2800" spc="-50" dirty="0" err="1" smtClean="0">
                <a:latin typeface="Carlito"/>
                <a:cs typeface="Carlito"/>
              </a:rPr>
              <a:t>yer</a:t>
            </a:r>
            <a:r>
              <a:rPr lang="en-US" sz="2800" spc="-50" dirty="0" smtClean="0">
                <a:latin typeface="Carlito"/>
                <a:cs typeface="Carlito"/>
              </a:rPr>
              <a:t> of oxide  </a:t>
            </a:r>
            <a:endParaRPr sz="2800">
              <a:latin typeface="Carlito"/>
              <a:cs typeface="Carlito"/>
            </a:endParaRPr>
          </a:p>
        </p:txBody>
      </p:sp>
      <p:sp>
        <p:nvSpPr>
          <p:cNvPr id="9" name="object 9"/>
          <p:cNvSpPr txBox="1"/>
          <p:nvPr/>
        </p:nvSpPr>
        <p:spPr>
          <a:xfrm>
            <a:off x="2006600" y="1752600"/>
            <a:ext cx="1574800" cy="443070"/>
          </a:xfrm>
          <a:prstGeom prst="rect">
            <a:avLst/>
          </a:prstGeom>
        </p:spPr>
        <p:txBody>
          <a:bodyPr vert="horz" wrap="square" lIns="0" tIns="12065" rIns="0" bIns="0" rtlCol="0">
            <a:spAutoFit/>
          </a:bodyPr>
          <a:lstStyle/>
          <a:p>
            <a:pPr marL="12700" marR="5080">
              <a:spcBef>
                <a:spcPts val="95"/>
              </a:spcBef>
            </a:pPr>
            <a:r>
              <a:rPr lang="en-US" sz="2800" spc="-15" dirty="0" smtClean="0">
                <a:latin typeface="Carlito"/>
                <a:cs typeface="Carlito"/>
              </a:rPr>
              <a:t>  </a:t>
            </a:r>
            <a:r>
              <a:rPr sz="2800" spc="-15" smtClean="0">
                <a:latin typeface="Carlito"/>
                <a:cs typeface="Carlito"/>
              </a:rPr>
              <a:t>expose</a:t>
            </a:r>
            <a:r>
              <a:rPr lang="en-US" sz="2800" spc="-15" dirty="0" smtClean="0">
                <a:latin typeface="Carlito"/>
                <a:cs typeface="Carlito"/>
              </a:rPr>
              <a:t>d</a:t>
            </a:r>
            <a:r>
              <a:rPr sz="2800" spc="-15" smtClean="0">
                <a:latin typeface="Carlito"/>
                <a:cs typeface="Carlito"/>
              </a:rPr>
              <a:t>  </a:t>
            </a:r>
            <a:endParaRPr sz="2800">
              <a:latin typeface="Carlito"/>
              <a:cs typeface="Carlito"/>
            </a:endParaRPr>
          </a:p>
        </p:txBody>
      </p:sp>
      <p:sp>
        <p:nvSpPr>
          <p:cNvPr id="10" name="object 10"/>
          <p:cNvSpPr txBox="1"/>
          <p:nvPr/>
        </p:nvSpPr>
        <p:spPr>
          <a:xfrm>
            <a:off x="457200" y="2133600"/>
            <a:ext cx="9601200" cy="1317668"/>
          </a:xfrm>
          <a:prstGeom prst="rect">
            <a:avLst/>
          </a:prstGeom>
        </p:spPr>
        <p:txBody>
          <a:bodyPr vert="horz" wrap="square" lIns="0" tIns="12065" rIns="0" bIns="0" rtlCol="0">
            <a:spAutoFit/>
          </a:bodyPr>
          <a:lstStyle/>
          <a:p>
            <a:pPr marL="43180" marR="5080" indent="-30480">
              <a:lnSpc>
                <a:spcPct val="100000"/>
              </a:lnSpc>
              <a:spcBef>
                <a:spcPts val="95"/>
              </a:spcBef>
              <a:tabLst>
                <a:tab pos="551815" algn="l"/>
                <a:tab pos="571500" algn="l"/>
                <a:tab pos="1216660" algn="l"/>
                <a:tab pos="1823085" algn="l"/>
                <a:tab pos="2030730" algn="l"/>
                <a:tab pos="3500120" algn="l"/>
                <a:tab pos="3809365" algn="l"/>
                <a:tab pos="4262120" algn="l"/>
                <a:tab pos="4822825" algn="l"/>
                <a:tab pos="5679440" algn="l"/>
                <a:tab pos="5940425" algn="l"/>
                <a:tab pos="6671945" algn="l"/>
                <a:tab pos="6833234" algn="l"/>
              </a:tabLst>
            </a:pPr>
            <a:r>
              <a:rPr sz="2800">
                <a:latin typeface="Carlito"/>
                <a:cs typeface="Carlito"/>
              </a:rPr>
              <a:t>	</a:t>
            </a:r>
            <a:endParaRPr lang="en-US" sz="2800" dirty="0" smtClean="0">
              <a:latin typeface="Carlito"/>
              <a:cs typeface="Carlito"/>
            </a:endParaRPr>
          </a:p>
          <a:p>
            <a:pPr marL="43180" marR="5080" indent="-30480">
              <a:lnSpc>
                <a:spcPct val="100000"/>
              </a:lnSpc>
              <a:spcBef>
                <a:spcPts val="95"/>
              </a:spcBef>
              <a:tabLst>
                <a:tab pos="551815" algn="l"/>
                <a:tab pos="571500" algn="l"/>
                <a:tab pos="1216660" algn="l"/>
                <a:tab pos="1823085" algn="l"/>
                <a:tab pos="2030730" algn="l"/>
                <a:tab pos="3500120" algn="l"/>
                <a:tab pos="3809365" algn="l"/>
                <a:tab pos="4262120" algn="l"/>
                <a:tab pos="4822825" algn="l"/>
                <a:tab pos="5679440" algn="l"/>
                <a:tab pos="5940425" algn="l"/>
                <a:tab pos="6671945" algn="l"/>
                <a:tab pos="6833234" algn="l"/>
              </a:tabLst>
            </a:pPr>
            <a:r>
              <a:rPr sz="2800" spc="-10" smtClean="0">
                <a:latin typeface="Carlito"/>
                <a:cs typeface="Carlito"/>
              </a:rPr>
              <a:t>Thi</a:t>
            </a:r>
            <a:r>
              <a:rPr sz="2800" spc="-5" smtClean="0">
                <a:latin typeface="Carlito"/>
                <a:cs typeface="Carlito"/>
              </a:rPr>
              <a:t>s</a:t>
            </a:r>
            <a:r>
              <a:rPr sz="2800">
                <a:latin typeface="Carlito"/>
                <a:cs typeface="Carlito"/>
              </a:rPr>
              <a:t>	</a:t>
            </a:r>
            <a:r>
              <a:rPr sz="2800" spc="-5" smtClean="0">
                <a:latin typeface="Carlito"/>
                <a:cs typeface="Carlito"/>
              </a:rPr>
              <a:t>alum</a:t>
            </a:r>
            <a:r>
              <a:rPr sz="2800" smtClean="0">
                <a:latin typeface="Carlito"/>
                <a:cs typeface="Carlito"/>
              </a:rPr>
              <a:t>i</a:t>
            </a:r>
            <a:r>
              <a:rPr sz="2800" spc="-10" smtClean="0">
                <a:latin typeface="Carlito"/>
                <a:cs typeface="Carlito"/>
              </a:rPr>
              <a:t>niu</a:t>
            </a:r>
            <a:r>
              <a:rPr sz="2800" spc="-5" smtClean="0">
                <a:latin typeface="Carlito"/>
                <a:cs typeface="Carlito"/>
              </a:rPr>
              <a:t>m</a:t>
            </a:r>
            <a:r>
              <a:rPr sz="2800">
                <a:latin typeface="Carlito"/>
                <a:cs typeface="Carlito"/>
              </a:rPr>
              <a:t>	</a:t>
            </a:r>
            <a:r>
              <a:rPr sz="2800" spc="-65" smtClean="0">
                <a:latin typeface="Carlito"/>
                <a:cs typeface="Carlito"/>
              </a:rPr>
              <a:t>o</a:t>
            </a:r>
            <a:r>
              <a:rPr sz="2800" spc="-10" smtClean="0">
                <a:latin typeface="Carlito"/>
                <a:cs typeface="Carlito"/>
              </a:rPr>
              <a:t>xid</a:t>
            </a:r>
            <a:r>
              <a:rPr sz="2800" spc="-5" smtClean="0">
                <a:latin typeface="Carlito"/>
                <a:cs typeface="Carlito"/>
              </a:rPr>
              <a:t>e</a:t>
            </a:r>
            <a:r>
              <a:rPr sz="2800" dirty="0">
                <a:latin typeface="Carlito"/>
                <a:cs typeface="Carlito"/>
              </a:rPr>
              <a:t>	</a:t>
            </a:r>
            <a:r>
              <a:rPr sz="2800" spc="-25" dirty="0">
                <a:latin typeface="Carlito"/>
                <a:cs typeface="Carlito"/>
              </a:rPr>
              <a:t>c</a:t>
            </a:r>
            <a:r>
              <a:rPr sz="2800" spc="-10" dirty="0">
                <a:latin typeface="Carlito"/>
                <a:cs typeface="Carlito"/>
              </a:rPr>
              <a:t>o</a:t>
            </a:r>
            <a:r>
              <a:rPr sz="2800" spc="-25" dirty="0">
                <a:latin typeface="Carlito"/>
                <a:cs typeface="Carlito"/>
              </a:rPr>
              <a:t>a</a:t>
            </a:r>
            <a:r>
              <a:rPr sz="2800" spc="-5" dirty="0">
                <a:latin typeface="Carlito"/>
                <a:cs typeface="Carlito"/>
              </a:rPr>
              <a:t>t</a:t>
            </a:r>
            <a:r>
              <a:rPr sz="2800" dirty="0">
                <a:latin typeface="Carlito"/>
                <a:cs typeface="Carlito"/>
              </a:rPr>
              <a:t>	</a:t>
            </a:r>
            <a:r>
              <a:rPr sz="2800" spc="-5" dirty="0">
                <a:latin typeface="Carlito"/>
                <a:cs typeface="Carlito"/>
              </a:rPr>
              <a:t>m</a:t>
            </a:r>
            <a:r>
              <a:rPr sz="2800" spc="-15" dirty="0">
                <a:latin typeface="Carlito"/>
                <a:cs typeface="Carlito"/>
              </a:rPr>
              <a:t>a</a:t>
            </a:r>
            <a:r>
              <a:rPr sz="2800" spc="-90" dirty="0">
                <a:latin typeface="Carlito"/>
                <a:cs typeface="Carlito"/>
              </a:rPr>
              <a:t>k</a:t>
            </a:r>
            <a:r>
              <a:rPr sz="2800" spc="-5" dirty="0">
                <a:latin typeface="Carlito"/>
                <a:cs typeface="Carlito"/>
              </a:rPr>
              <a:t>es</a:t>
            </a:r>
            <a:r>
              <a:rPr sz="2800" dirty="0">
                <a:latin typeface="Carlito"/>
                <a:cs typeface="Carlito"/>
              </a:rPr>
              <a:t>		</a:t>
            </a:r>
            <a:r>
              <a:rPr sz="2800" spc="-15" dirty="0">
                <a:latin typeface="Carlito"/>
                <a:cs typeface="Carlito"/>
              </a:rPr>
              <a:t>it  </a:t>
            </a:r>
            <a:r>
              <a:rPr sz="2800" spc="-35" dirty="0">
                <a:latin typeface="Carlito"/>
                <a:cs typeface="Carlito"/>
              </a:rPr>
              <a:t>t</a:t>
            </a:r>
            <a:r>
              <a:rPr sz="2800" spc="-5" dirty="0">
                <a:latin typeface="Carlito"/>
                <a:cs typeface="Carlito"/>
              </a:rPr>
              <a:t>o</a:t>
            </a:r>
            <a:r>
              <a:rPr sz="2800" dirty="0">
                <a:latin typeface="Carlito"/>
                <a:cs typeface="Carlito"/>
              </a:rPr>
              <a:t>		</a:t>
            </a:r>
            <a:r>
              <a:rPr sz="2800" spc="-10" dirty="0">
                <a:latin typeface="Carlito"/>
                <a:cs typeface="Carlito"/>
              </a:rPr>
              <a:t>fu</a:t>
            </a:r>
            <a:r>
              <a:rPr sz="2800" spc="-20" dirty="0">
                <a:latin typeface="Carlito"/>
                <a:cs typeface="Carlito"/>
              </a:rPr>
              <a:t>r</a:t>
            </a:r>
            <a:r>
              <a:rPr sz="2800" dirty="0">
                <a:latin typeface="Carlito"/>
                <a:cs typeface="Carlito"/>
              </a:rPr>
              <a:t>t</a:t>
            </a:r>
            <a:r>
              <a:rPr sz="2800" spc="-10" dirty="0">
                <a:latin typeface="Carlito"/>
                <a:cs typeface="Carlito"/>
              </a:rPr>
              <a:t>he</a:t>
            </a:r>
            <a:r>
              <a:rPr sz="2800" spc="-5" dirty="0">
                <a:latin typeface="Carlito"/>
                <a:cs typeface="Carlito"/>
              </a:rPr>
              <a:t>r</a:t>
            </a:r>
            <a:r>
              <a:rPr sz="2800" dirty="0">
                <a:latin typeface="Carlito"/>
                <a:cs typeface="Carlito"/>
              </a:rPr>
              <a:t>	</a:t>
            </a:r>
            <a:r>
              <a:rPr sz="2800" spc="-25" dirty="0">
                <a:latin typeface="Carlito"/>
                <a:cs typeface="Carlito"/>
              </a:rPr>
              <a:t>c</a:t>
            </a:r>
            <a:r>
              <a:rPr sz="2800" spc="-10" dirty="0">
                <a:latin typeface="Carlito"/>
                <a:cs typeface="Carlito"/>
              </a:rPr>
              <a:t>or</a:t>
            </a:r>
            <a:r>
              <a:rPr sz="2800" spc="-65" dirty="0">
                <a:latin typeface="Carlito"/>
                <a:cs typeface="Carlito"/>
              </a:rPr>
              <a:t>r</a:t>
            </a:r>
            <a:r>
              <a:rPr sz="2800" spc="5" dirty="0">
                <a:latin typeface="Carlito"/>
                <a:cs typeface="Carlito"/>
              </a:rPr>
              <a:t>o</a:t>
            </a:r>
            <a:r>
              <a:rPr sz="2800" spc="-10" dirty="0">
                <a:latin typeface="Carlito"/>
                <a:cs typeface="Carlito"/>
              </a:rPr>
              <a:t>s</a:t>
            </a:r>
            <a:r>
              <a:rPr sz="2800" spc="-20" dirty="0">
                <a:latin typeface="Carlito"/>
                <a:cs typeface="Carlito"/>
              </a:rPr>
              <a:t>i</a:t>
            </a:r>
            <a:r>
              <a:rPr sz="2800" spc="5" dirty="0">
                <a:latin typeface="Carlito"/>
                <a:cs typeface="Carlito"/>
              </a:rPr>
              <a:t>o</a:t>
            </a:r>
            <a:r>
              <a:rPr sz="2800" dirty="0">
                <a:latin typeface="Carlito"/>
                <a:cs typeface="Carlito"/>
              </a:rPr>
              <a:t>n</a:t>
            </a:r>
            <a:r>
              <a:rPr sz="2800" spc="-5" dirty="0">
                <a:latin typeface="Carlito"/>
                <a:cs typeface="Carlito"/>
              </a:rPr>
              <a:t>.</a:t>
            </a:r>
            <a:r>
              <a:rPr sz="2800" dirty="0">
                <a:latin typeface="Carlito"/>
                <a:cs typeface="Carlito"/>
              </a:rPr>
              <a:t>	</a:t>
            </a:r>
            <a:r>
              <a:rPr sz="2800" spc="-10" dirty="0">
                <a:latin typeface="Carlito"/>
                <a:cs typeface="Carlito"/>
              </a:rPr>
              <a:t>Th</a:t>
            </a:r>
            <a:r>
              <a:rPr sz="2800" spc="-5" dirty="0">
                <a:latin typeface="Carlito"/>
                <a:cs typeface="Carlito"/>
              </a:rPr>
              <a:t>e</a:t>
            </a:r>
            <a:r>
              <a:rPr sz="2800" dirty="0">
                <a:latin typeface="Carlito"/>
                <a:cs typeface="Carlito"/>
              </a:rPr>
              <a:t>	</a:t>
            </a:r>
            <a:r>
              <a:rPr sz="2800" spc="-35" dirty="0">
                <a:latin typeface="Carlito"/>
                <a:cs typeface="Carlito"/>
              </a:rPr>
              <a:t>r</a:t>
            </a:r>
            <a:r>
              <a:rPr sz="2800" spc="-5" dirty="0">
                <a:latin typeface="Carlito"/>
                <a:cs typeface="Carlito"/>
              </a:rPr>
              <a:t>es</a:t>
            </a:r>
            <a:r>
              <a:rPr sz="2800" spc="-15" dirty="0">
                <a:latin typeface="Carlito"/>
                <a:cs typeface="Carlito"/>
              </a:rPr>
              <a:t>i</a:t>
            </a:r>
            <a:r>
              <a:rPr sz="2800" spc="-35" dirty="0">
                <a:latin typeface="Carlito"/>
                <a:cs typeface="Carlito"/>
              </a:rPr>
              <a:t>s</a:t>
            </a:r>
            <a:r>
              <a:rPr sz="2800" spc="-45" dirty="0">
                <a:latin typeface="Carlito"/>
                <a:cs typeface="Carlito"/>
              </a:rPr>
              <a:t>t</a:t>
            </a:r>
            <a:r>
              <a:rPr sz="2800" spc="-5" dirty="0">
                <a:latin typeface="Carlito"/>
                <a:cs typeface="Carlito"/>
              </a:rPr>
              <a:t>ance</a:t>
            </a:r>
            <a:r>
              <a:rPr sz="2800" dirty="0">
                <a:latin typeface="Carlito"/>
                <a:cs typeface="Carlito"/>
              </a:rPr>
              <a:t>	</a:t>
            </a:r>
            <a:r>
              <a:rPr sz="2800" spc="-25" dirty="0">
                <a:latin typeface="Carlito"/>
                <a:cs typeface="Carlito"/>
              </a:rPr>
              <a:t>c</a:t>
            </a:r>
            <a:r>
              <a:rPr sz="2800" spc="-5" dirty="0">
                <a:latin typeface="Carlito"/>
                <a:cs typeface="Carlito"/>
              </a:rPr>
              <a:t>an</a:t>
            </a:r>
            <a:r>
              <a:rPr sz="2800" dirty="0">
                <a:latin typeface="Carlito"/>
                <a:cs typeface="Carlito"/>
              </a:rPr>
              <a:t>	</a:t>
            </a:r>
            <a:r>
              <a:rPr sz="2800" spc="-15" dirty="0">
                <a:latin typeface="Carlito"/>
                <a:cs typeface="Carlito"/>
              </a:rPr>
              <a:t>be</a:t>
            </a:r>
            <a:endParaRPr sz="2800">
              <a:latin typeface="Carlito"/>
              <a:cs typeface="Carlito"/>
            </a:endParaRPr>
          </a:p>
        </p:txBody>
      </p:sp>
      <p:sp>
        <p:nvSpPr>
          <p:cNvPr id="11" name="object 11"/>
          <p:cNvSpPr txBox="1"/>
          <p:nvPr/>
        </p:nvSpPr>
        <p:spPr>
          <a:xfrm>
            <a:off x="330200" y="3962399"/>
            <a:ext cx="8482965" cy="3020699"/>
          </a:xfrm>
          <a:prstGeom prst="rect">
            <a:avLst/>
          </a:prstGeom>
        </p:spPr>
        <p:txBody>
          <a:bodyPr vert="horz" wrap="square" lIns="0" tIns="12065" rIns="0" bIns="0" rtlCol="0">
            <a:spAutoFit/>
          </a:bodyPr>
          <a:lstStyle/>
          <a:p>
            <a:pPr marL="12700" algn="just">
              <a:lnSpc>
                <a:spcPct val="100000"/>
              </a:lnSpc>
              <a:spcBef>
                <a:spcPts val="95"/>
              </a:spcBef>
            </a:pPr>
            <a:r>
              <a:rPr sz="2800" spc="-20" dirty="0">
                <a:latin typeface="Carlito"/>
                <a:cs typeface="Carlito"/>
              </a:rPr>
              <a:t>improved </a:t>
            </a:r>
            <a:r>
              <a:rPr sz="2800" spc="-15" dirty="0">
                <a:latin typeface="Carlito"/>
                <a:cs typeface="Carlito"/>
              </a:rPr>
              <a:t>by </a:t>
            </a:r>
            <a:r>
              <a:rPr sz="2800" spc="-5" dirty="0">
                <a:latin typeface="Carlito"/>
                <a:cs typeface="Carlito"/>
              </a:rPr>
              <a:t>making the </a:t>
            </a:r>
            <a:r>
              <a:rPr sz="2800" spc="-20" dirty="0">
                <a:latin typeface="Carlito"/>
                <a:cs typeface="Carlito"/>
              </a:rPr>
              <a:t>oxide </a:t>
            </a:r>
            <a:r>
              <a:rPr sz="2800" spc="-25" dirty="0">
                <a:latin typeface="Carlito"/>
                <a:cs typeface="Carlito"/>
              </a:rPr>
              <a:t>layer</a:t>
            </a:r>
            <a:r>
              <a:rPr sz="2800" spc="130" dirty="0">
                <a:latin typeface="Carlito"/>
                <a:cs typeface="Carlito"/>
              </a:rPr>
              <a:t> </a:t>
            </a:r>
            <a:r>
              <a:rPr sz="2800" spc="-20" dirty="0">
                <a:latin typeface="Carlito"/>
                <a:cs typeface="Carlito"/>
              </a:rPr>
              <a:t>thicker</a:t>
            </a:r>
            <a:endParaRPr sz="2800">
              <a:latin typeface="Carlito"/>
              <a:cs typeface="Carlito"/>
            </a:endParaRPr>
          </a:p>
          <a:p>
            <a:pPr>
              <a:lnSpc>
                <a:spcPct val="100000"/>
              </a:lnSpc>
            </a:pPr>
            <a:endParaRPr sz="2750">
              <a:latin typeface="Carlito"/>
              <a:cs typeface="Carlito"/>
            </a:endParaRPr>
          </a:p>
          <a:p>
            <a:pPr marL="12700" marR="5080" algn="just">
              <a:lnSpc>
                <a:spcPct val="100000"/>
              </a:lnSpc>
              <a:spcBef>
                <a:spcPts val="5"/>
              </a:spcBef>
            </a:pPr>
            <a:r>
              <a:rPr sz="2800" spc="-5" dirty="0">
                <a:latin typeface="Carlito"/>
                <a:cs typeface="Carlito"/>
              </a:rPr>
              <a:t>In </a:t>
            </a:r>
            <a:r>
              <a:rPr sz="2800" spc="-10" dirty="0">
                <a:latin typeface="Carlito"/>
                <a:cs typeface="Carlito"/>
              </a:rPr>
              <a:t>this technique </a:t>
            </a:r>
            <a:r>
              <a:rPr sz="2800" spc="-5" dirty="0">
                <a:latin typeface="Carlito"/>
                <a:cs typeface="Carlito"/>
              </a:rPr>
              <a:t>aluminium article </a:t>
            </a:r>
            <a:r>
              <a:rPr sz="2800" spc="-10" dirty="0">
                <a:latin typeface="Carlito"/>
                <a:cs typeface="Carlito"/>
              </a:rPr>
              <a:t>is used </a:t>
            </a:r>
            <a:r>
              <a:rPr sz="2800" spc="5" dirty="0">
                <a:latin typeface="Carlito"/>
                <a:cs typeface="Carlito"/>
              </a:rPr>
              <a:t>as </a:t>
            </a:r>
            <a:r>
              <a:rPr sz="2800" spc="-5" dirty="0">
                <a:latin typeface="Carlito"/>
                <a:cs typeface="Carlito"/>
              </a:rPr>
              <a:t>an anode.  </a:t>
            </a:r>
            <a:r>
              <a:rPr sz="2800" spc="-15" dirty="0">
                <a:latin typeface="Carlito"/>
                <a:cs typeface="Carlito"/>
              </a:rPr>
              <a:t>Electrolyte</a:t>
            </a:r>
            <a:r>
              <a:rPr sz="2800" spc="600" dirty="0">
                <a:latin typeface="Carlito"/>
                <a:cs typeface="Carlito"/>
              </a:rPr>
              <a:t> </a:t>
            </a:r>
            <a:r>
              <a:rPr sz="2800" spc="-5" dirty="0">
                <a:latin typeface="Carlito"/>
                <a:cs typeface="Carlito"/>
              </a:rPr>
              <a:t>used </a:t>
            </a:r>
            <a:r>
              <a:rPr sz="2800" dirty="0">
                <a:latin typeface="Carlito"/>
                <a:cs typeface="Carlito"/>
              </a:rPr>
              <a:t>is </a:t>
            </a:r>
            <a:r>
              <a:rPr sz="2800" spc="-10" dirty="0">
                <a:latin typeface="Carlito"/>
                <a:cs typeface="Carlito"/>
              </a:rPr>
              <a:t>dilute </a:t>
            </a:r>
            <a:r>
              <a:rPr sz="2800" spc="-5" dirty="0">
                <a:latin typeface="Carlito"/>
                <a:cs typeface="Carlito"/>
              </a:rPr>
              <a:t>sulphuric acid. The anode  </a:t>
            </a:r>
            <a:r>
              <a:rPr sz="2800" spc="-10" dirty="0">
                <a:latin typeface="Carlito"/>
                <a:cs typeface="Carlito"/>
              </a:rPr>
              <a:t>reaction results </a:t>
            </a:r>
            <a:r>
              <a:rPr sz="2800" dirty="0">
                <a:latin typeface="Carlito"/>
                <a:cs typeface="Carlito"/>
              </a:rPr>
              <a:t>in </a:t>
            </a:r>
            <a:r>
              <a:rPr sz="2800" spc="-15" dirty="0">
                <a:latin typeface="Carlito"/>
                <a:cs typeface="Carlito"/>
              </a:rPr>
              <a:t>formation </a:t>
            </a:r>
            <a:r>
              <a:rPr sz="2800" spc="-5" dirty="0">
                <a:latin typeface="Carlito"/>
                <a:cs typeface="Carlito"/>
              </a:rPr>
              <a:t>of a black </a:t>
            </a:r>
            <a:r>
              <a:rPr sz="2800" spc="-15" dirty="0">
                <a:latin typeface="Carlito"/>
                <a:cs typeface="Carlito"/>
              </a:rPr>
              <a:t>coloured </a:t>
            </a:r>
            <a:r>
              <a:rPr sz="2800" spc="-5" dirty="0">
                <a:latin typeface="Carlito"/>
                <a:cs typeface="Carlito"/>
              </a:rPr>
              <a:t>thin film  of </a:t>
            </a:r>
            <a:r>
              <a:rPr sz="2800" spc="-10" dirty="0">
                <a:latin typeface="Carlito"/>
                <a:cs typeface="Carlito"/>
              </a:rPr>
              <a:t>aluminium </a:t>
            </a:r>
            <a:r>
              <a:rPr sz="2800" spc="-20" dirty="0">
                <a:latin typeface="Carlito"/>
                <a:cs typeface="Carlito"/>
              </a:rPr>
              <a:t>oxide </a:t>
            </a:r>
            <a:r>
              <a:rPr sz="2800" spc="-5" dirty="0">
                <a:latin typeface="Carlito"/>
                <a:cs typeface="Carlito"/>
              </a:rPr>
              <a:t>on the </a:t>
            </a:r>
            <a:r>
              <a:rPr sz="2800" spc="-15" dirty="0">
                <a:latin typeface="Carlito"/>
                <a:cs typeface="Carlito"/>
              </a:rPr>
              <a:t>surface </a:t>
            </a:r>
            <a:r>
              <a:rPr sz="2800" spc="-5" dirty="0">
                <a:latin typeface="Carlito"/>
                <a:cs typeface="Carlito"/>
              </a:rPr>
              <a:t>of</a:t>
            </a:r>
            <a:r>
              <a:rPr sz="2800" spc="155" dirty="0">
                <a:latin typeface="Carlito"/>
                <a:cs typeface="Carlito"/>
              </a:rPr>
              <a:t> </a:t>
            </a:r>
            <a:r>
              <a:rPr sz="2800" spc="-5" dirty="0">
                <a:latin typeface="Carlito"/>
                <a:cs typeface="Carlito"/>
              </a:rPr>
              <a:t>anode</a:t>
            </a:r>
            <a:endParaRPr sz="28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dirty="0" err="1" smtClean="0">
                <a:latin typeface="Arial" pitchFamily="34" charset="0"/>
                <a:cs typeface="Arial" pitchFamily="34" charset="0"/>
              </a:rPr>
              <a:t>Anodising</a:t>
            </a:r>
            <a:r>
              <a:rPr lang="en-US" sz="3000" dirty="0" smtClean="0">
                <a:latin typeface="Arial" pitchFamily="34" charset="0"/>
                <a:cs typeface="Arial" pitchFamily="34" charset="0"/>
              </a:rPr>
              <a:t> is a process of making thick layer of </a:t>
            </a:r>
            <a:r>
              <a:rPr lang="en-US" sz="3000" dirty="0" err="1" smtClean="0">
                <a:latin typeface="Arial" pitchFamily="34" charset="0"/>
                <a:cs typeface="Arial" pitchFamily="34" charset="0"/>
              </a:rPr>
              <a:t>aluminium</a:t>
            </a:r>
            <a:r>
              <a:rPr lang="en-US" sz="3000" dirty="0" smtClean="0">
                <a:latin typeface="Arial" pitchFamily="34" charset="0"/>
                <a:cs typeface="Arial" pitchFamily="34" charset="0"/>
              </a:rPr>
              <a:t>.</a:t>
            </a:r>
          </a:p>
          <a:p>
            <a:r>
              <a:rPr lang="en-US" sz="3000" dirty="0" smtClean="0">
                <a:latin typeface="Arial" pitchFamily="34" charset="0"/>
                <a:cs typeface="Arial" pitchFamily="34" charset="0"/>
              </a:rPr>
              <a:t>This </a:t>
            </a:r>
            <a:r>
              <a:rPr lang="en-US" sz="3000" dirty="0" err="1" smtClean="0">
                <a:latin typeface="Arial" pitchFamily="34" charset="0"/>
                <a:cs typeface="Arial" pitchFamily="34" charset="0"/>
              </a:rPr>
              <a:t>aluminium</a:t>
            </a:r>
            <a:r>
              <a:rPr lang="en-US" sz="3000" dirty="0" smtClean="0">
                <a:latin typeface="Arial" pitchFamily="34" charset="0"/>
                <a:cs typeface="Arial" pitchFamily="34" charset="0"/>
              </a:rPr>
              <a:t> oxide coat makes it to further  corrosion</a:t>
            </a:r>
          </a:p>
          <a:p>
            <a:r>
              <a:rPr lang="en-US" sz="3000" dirty="0" smtClean="0">
                <a:latin typeface="Arial" pitchFamily="34" charset="0"/>
                <a:cs typeface="Arial" pitchFamily="34" charset="0"/>
              </a:rPr>
              <a:t>This resistance can be </a:t>
            </a:r>
            <a:r>
              <a:rPr lang="en-US" sz="3000" dirty="0" err="1" smtClean="0">
                <a:latin typeface="Arial" pitchFamily="34" charset="0"/>
                <a:cs typeface="Arial" pitchFamily="34" charset="0"/>
              </a:rPr>
              <a:t>imprved</a:t>
            </a:r>
            <a:r>
              <a:rPr lang="en-US" sz="3000" dirty="0" smtClean="0">
                <a:latin typeface="Arial" pitchFamily="34" charset="0"/>
                <a:cs typeface="Arial" pitchFamily="34" charset="0"/>
              </a:rPr>
              <a:t> by making oxide layer thicker</a:t>
            </a:r>
          </a:p>
          <a:p>
            <a:endParaRPr lang="en-US" sz="3500" dirty="0" smtClean="0"/>
          </a:p>
          <a:p>
            <a:r>
              <a:rPr lang="en-US" sz="3000" spc="-5" dirty="0" smtClean="0">
                <a:latin typeface="Arial" pitchFamily="34" charset="0"/>
                <a:cs typeface="Arial" pitchFamily="34" charset="0"/>
              </a:rPr>
              <a:t>In </a:t>
            </a:r>
            <a:r>
              <a:rPr lang="en-US" sz="3000" spc="-10" dirty="0" smtClean="0">
                <a:latin typeface="Arial" pitchFamily="34" charset="0"/>
                <a:cs typeface="Arial" pitchFamily="34" charset="0"/>
              </a:rPr>
              <a:t>this technique </a:t>
            </a:r>
            <a:r>
              <a:rPr lang="en-US" sz="3000" spc="-5" dirty="0" err="1" smtClean="0">
                <a:latin typeface="Arial" pitchFamily="34" charset="0"/>
                <a:cs typeface="Arial" pitchFamily="34" charset="0"/>
              </a:rPr>
              <a:t>aluminium</a:t>
            </a:r>
            <a:r>
              <a:rPr lang="en-US" sz="3000" spc="-5" dirty="0" smtClean="0">
                <a:latin typeface="Arial" pitchFamily="34" charset="0"/>
                <a:cs typeface="Arial" pitchFamily="34" charset="0"/>
              </a:rPr>
              <a:t> article </a:t>
            </a:r>
            <a:r>
              <a:rPr lang="en-US" sz="3000" spc="-10" dirty="0" smtClean="0">
                <a:latin typeface="Arial" pitchFamily="34" charset="0"/>
                <a:cs typeface="Arial" pitchFamily="34" charset="0"/>
              </a:rPr>
              <a:t>is used </a:t>
            </a:r>
            <a:r>
              <a:rPr lang="en-US" sz="3000" spc="5" dirty="0" smtClean="0">
                <a:latin typeface="Arial" pitchFamily="34" charset="0"/>
                <a:cs typeface="Arial" pitchFamily="34" charset="0"/>
              </a:rPr>
              <a:t>as </a:t>
            </a:r>
            <a:r>
              <a:rPr lang="en-US" sz="3000" spc="-5" dirty="0" smtClean="0">
                <a:latin typeface="Arial" pitchFamily="34" charset="0"/>
                <a:cs typeface="Arial" pitchFamily="34" charset="0"/>
              </a:rPr>
              <a:t>an anode.  </a:t>
            </a:r>
            <a:r>
              <a:rPr lang="en-US" sz="3000" spc="-15" dirty="0" smtClean="0">
                <a:latin typeface="Arial" pitchFamily="34" charset="0"/>
                <a:cs typeface="Arial" pitchFamily="34" charset="0"/>
              </a:rPr>
              <a:t>Electrolyte</a:t>
            </a:r>
            <a:r>
              <a:rPr lang="en-US" sz="3000" spc="600" dirty="0" smtClean="0">
                <a:latin typeface="Arial" pitchFamily="34" charset="0"/>
                <a:cs typeface="Arial" pitchFamily="34" charset="0"/>
              </a:rPr>
              <a:t> </a:t>
            </a:r>
            <a:r>
              <a:rPr lang="en-US" sz="3000" spc="-5" dirty="0" smtClean="0">
                <a:latin typeface="Arial" pitchFamily="34" charset="0"/>
                <a:cs typeface="Arial" pitchFamily="34" charset="0"/>
              </a:rPr>
              <a:t>used </a:t>
            </a:r>
            <a:r>
              <a:rPr lang="en-US" sz="3000" dirty="0" smtClean="0">
                <a:latin typeface="Arial" pitchFamily="34" charset="0"/>
                <a:cs typeface="Arial" pitchFamily="34" charset="0"/>
              </a:rPr>
              <a:t>is </a:t>
            </a:r>
            <a:r>
              <a:rPr lang="en-US" sz="3000" spc="-10" dirty="0" smtClean="0">
                <a:latin typeface="Arial" pitchFamily="34" charset="0"/>
                <a:cs typeface="Arial" pitchFamily="34" charset="0"/>
              </a:rPr>
              <a:t>dilute </a:t>
            </a:r>
            <a:r>
              <a:rPr lang="en-US" sz="3000" spc="-5" dirty="0" err="1" smtClean="0">
                <a:latin typeface="Arial" pitchFamily="34" charset="0"/>
                <a:cs typeface="Arial" pitchFamily="34" charset="0"/>
              </a:rPr>
              <a:t>sulphuric</a:t>
            </a:r>
            <a:r>
              <a:rPr lang="en-US" sz="3000" spc="-5" dirty="0" smtClean="0">
                <a:latin typeface="Arial" pitchFamily="34" charset="0"/>
                <a:cs typeface="Arial" pitchFamily="34" charset="0"/>
              </a:rPr>
              <a:t> acid. The anode  </a:t>
            </a:r>
            <a:r>
              <a:rPr lang="en-US" sz="3000" spc="-10" dirty="0" smtClean="0">
                <a:latin typeface="Arial" pitchFamily="34" charset="0"/>
                <a:cs typeface="Arial" pitchFamily="34" charset="0"/>
              </a:rPr>
              <a:t>reaction results </a:t>
            </a:r>
            <a:r>
              <a:rPr lang="en-US" sz="3000" dirty="0" smtClean="0">
                <a:latin typeface="Arial" pitchFamily="34" charset="0"/>
                <a:cs typeface="Arial" pitchFamily="34" charset="0"/>
              </a:rPr>
              <a:t>in </a:t>
            </a:r>
            <a:r>
              <a:rPr lang="en-US" sz="3000" spc="-15" dirty="0" smtClean="0">
                <a:latin typeface="Arial" pitchFamily="34" charset="0"/>
                <a:cs typeface="Arial" pitchFamily="34" charset="0"/>
              </a:rPr>
              <a:t>formation </a:t>
            </a:r>
            <a:r>
              <a:rPr lang="en-US" sz="3000" spc="-5" dirty="0" smtClean="0">
                <a:latin typeface="Arial" pitchFamily="34" charset="0"/>
                <a:cs typeface="Arial" pitchFamily="34" charset="0"/>
              </a:rPr>
              <a:t>of a black </a:t>
            </a:r>
            <a:r>
              <a:rPr lang="en-US" sz="3000" spc="-15" dirty="0" err="1" smtClean="0">
                <a:latin typeface="Arial" pitchFamily="34" charset="0"/>
                <a:cs typeface="Arial" pitchFamily="34" charset="0"/>
              </a:rPr>
              <a:t>coloured</a:t>
            </a:r>
            <a:r>
              <a:rPr lang="en-US" sz="3000" spc="-15" dirty="0" smtClean="0">
                <a:latin typeface="Arial" pitchFamily="34" charset="0"/>
                <a:cs typeface="Arial" pitchFamily="34" charset="0"/>
              </a:rPr>
              <a:t> </a:t>
            </a:r>
            <a:r>
              <a:rPr lang="en-US" sz="3000" spc="-5" dirty="0" smtClean="0">
                <a:latin typeface="Arial" pitchFamily="34" charset="0"/>
                <a:cs typeface="Arial" pitchFamily="34" charset="0"/>
              </a:rPr>
              <a:t>thin film  of </a:t>
            </a:r>
            <a:r>
              <a:rPr lang="en-US" sz="3000" spc="-10" dirty="0" err="1" smtClean="0">
                <a:latin typeface="Arial" pitchFamily="34" charset="0"/>
                <a:cs typeface="Arial" pitchFamily="34" charset="0"/>
              </a:rPr>
              <a:t>aluminium</a:t>
            </a:r>
            <a:r>
              <a:rPr lang="en-US" sz="3000" spc="-10" dirty="0" smtClean="0">
                <a:latin typeface="Arial" pitchFamily="34" charset="0"/>
                <a:cs typeface="Arial" pitchFamily="34" charset="0"/>
              </a:rPr>
              <a:t> </a:t>
            </a:r>
            <a:r>
              <a:rPr lang="en-US" sz="3000" spc="-20" dirty="0" smtClean="0">
                <a:latin typeface="Arial" pitchFamily="34" charset="0"/>
                <a:cs typeface="Arial" pitchFamily="34" charset="0"/>
              </a:rPr>
              <a:t>oxide </a:t>
            </a:r>
            <a:r>
              <a:rPr lang="en-US" sz="3000" spc="-5" dirty="0" smtClean="0">
                <a:latin typeface="Arial" pitchFamily="34" charset="0"/>
                <a:cs typeface="Arial" pitchFamily="34" charset="0"/>
              </a:rPr>
              <a:t>on the </a:t>
            </a:r>
            <a:r>
              <a:rPr lang="en-US" sz="3000" spc="-15" dirty="0" smtClean="0">
                <a:latin typeface="Arial" pitchFamily="34" charset="0"/>
                <a:cs typeface="Arial" pitchFamily="34" charset="0"/>
              </a:rPr>
              <a:t>surface </a:t>
            </a:r>
            <a:r>
              <a:rPr lang="en-US" sz="3000" spc="-5" dirty="0" smtClean="0">
                <a:latin typeface="Arial" pitchFamily="34" charset="0"/>
                <a:cs typeface="Arial" pitchFamily="34" charset="0"/>
              </a:rPr>
              <a:t>of</a:t>
            </a:r>
            <a:r>
              <a:rPr lang="en-US" sz="3000" spc="155" dirty="0" smtClean="0">
                <a:latin typeface="Arial" pitchFamily="34" charset="0"/>
                <a:cs typeface="Arial" pitchFamily="34" charset="0"/>
              </a:rPr>
              <a:t> </a:t>
            </a:r>
            <a:r>
              <a:rPr lang="en-US" sz="3000" spc="-5" dirty="0" smtClean="0">
                <a:latin typeface="Arial" pitchFamily="34" charset="0"/>
                <a:cs typeface="Arial" pitchFamily="34" charset="0"/>
              </a:rPr>
              <a:t>anode</a:t>
            </a:r>
            <a:endParaRPr lang="en-US" sz="3000" dirty="0" smtClean="0">
              <a:latin typeface="Arial" pitchFamily="34" charset="0"/>
              <a:cs typeface="Arial" pitchFamily="34" charset="0"/>
            </a:endParaRPr>
          </a:p>
          <a:p>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lang="en-US" sz="4400" spc="-5" dirty="0" err="1" smtClean="0">
                <a:solidFill>
                  <a:srgbClr val="C00000"/>
                </a:solidFill>
                <a:latin typeface="Carlito"/>
                <a:cs typeface="Carlito"/>
              </a:rPr>
              <a:t>Anod</a:t>
            </a:r>
            <a:r>
              <a:rPr lang="en-US" sz="4400" spc="-20" dirty="0" err="1" smtClean="0">
                <a:solidFill>
                  <a:srgbClr val="C00000"/>
                </a:solidFill>
                <a:latin typeface="Carlito"/>
                <a:cs typeface="Carlito"/>
              </a:rPr>
              <a:t>i</a:t>
            </a:r>
            <a:r>
              <a:rPr lang="en-US" sz="4400" spc="-5" dirty="0" err="1" smtClean="0">
                <a:solidFill>
                  <a:srgbClr val="C00000"/>
                </a:solidFill>
                <a:latin typeface="Carlito"/>
                <a:cs typeface="Carlito"/>
              </a:rPr>
              <a:t>sing</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62000"/>
            <a:ext cx="9144000" cy="525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8495" y="176784"/>
            <a:ext cx="8825865" cy="2966085"/>
            <a:chOff x="158495" y="176784"/>
            <a:chExt cx="8825865" cy="2966085"/>
          </a:xfrm>
        </p:grpSpPr>
        <p:sp>
          <p:nvSpPr>
            <p:cNvPr id="3" name="object 3"/>
            <p:cNvSpPr/>
            <p:nvPr/>
          </p:nvSpPr>
          <p:spPr>
            <a:xfrm>
              <a:off x="275843" y="233172"/>
              <a:ext cx="8592312" cy="27721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8495" y="176784"/>
              <a:ext cx="8825484" cy="29657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3087" y="260603"/>
              <a:ext cx="8497824" cy="267766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23087" y="260603"/>
              <a:ext cx="8498205" cy="2677795"/>
            </a:xfrm>
            <a:custGeom>
              <a:avLst/>
              <a:gdLst/>
              <a:ahLst/>
              <a:cxnLst/>
              <a:rect l="l" t="t" r="r" b="b"/>
              <a:pathLst>
                <a:path w="8498205" h="2677795">
                  <a:moveTo>
                    <a:pt x="0" y="2677668"/>
                  </a:moveTo>
                  <a:lnTo>
                    <a:pt x="8497824" y="2677668"/>
                  </a:lnTo>
                  <a:lnTo>
                    <a:pt x="8497824" y="0"/>
                  </a:lnTo>
                  <a:lnTo>
                    <a:pt x="0" y="0"/>
                  </a:lnTo>
                  <a:lnTo>
                    <a:pt x="0" y="2677668"/>
                  </a:lnTo>
                  <a:close/>
                </a:path>
              </a:pathLst>
            </a:custGeom>
            <a:ln w="9143">
              <a:solidFill>
                <a:srgbClr val="497DBA"/>
              </a:solidFill>
            </a:ln>
          </p:spPr>
          <p:txBody>
            <a:bodyPr wrap="square" lIns="0" tIns="0" rIns="0" bIns="0" rtlCol="0"/>
            <a:lstStyle/>
            <a:p>
              <a:endParaRPr/>
            </a:p>
          </p:txBody>
        </p:sp>
      </p:grpSp>
      <p:sp>
        <p:nvSpPr>
          <p:cNvPr id="7" name="object 7"/>
          <p:cNvSpPr txBox="1"/>
          <p:nvPr/>
        </p:nvSpPr>
        <p:spPr>
          <a:xfrm>
            <a:off x="402437" y="271017"/>
            <a:ext cx="8340725" cy="2585720"/>
          </a:xfrm>
          <a:prstGeom prst="rect">
            <a:avLst/>
          </a:prstGeom>
        </p:spPr>
        <p:txBody>
          <a:bodyPr vert="horz" wrap="square" lIns="0" tIns="12065" rIns="0" bIns="0" rtlCol="0">
            <a:spAutoFit/>
          </a:bodyPr>
          <a:lstStyle/>
          <a:p>
            <a:pPr marL="12700" marR="5715" algn="just">
              <a:lnSpc>
                <a:spcPct val="100000"/>
              </a:lnSpc>
              <a:spcBef>
                <a:spcPts val="95"/>
              </a:spcBef>
            </a:pPr>
            <a:r>
              <a:rPr sz="2800" spc="-15" dirty="0">
                <a:latin typeface="Carlito"/>
                <a:cs typeface="Carlito"/>
              </a:rPr>
              <a:t>By </a:t>
            </a:r>
            <a:r>
              <a:rPr sz="2800" spc="-10" dirty="0">
                <a:latin typeface="Carlito"/>
                <a:cs typeface="Carlito"/>
              </a:rPr>
              <a:t>putting </a:t>
            </a:r>
            <a:r>
              <a:rPr sz="2800" spc="-15" dirty="0">
                <a:latin typeface="Carlito"/>
                <a:cs typeface="Carlito"/>
              </a:rPr>
              <a:t>appropriate dyes </a:t>
            </a:r>
            <a:r>
              <a:rPr sz="2800" spc="-10" dirty="0">
                <a:latin typeface="Carlito"/>
                <a:cs typeface="Carlito"/>
              </a:rPr>
              <a:t>in </a:t>
            </a:r>
            <a:r>
              <a:rPr sz="2800" spc="-5" dirty="0">
                <a:latin typeface="Carlito"/>
                <a:cs typeface="Carlito"/>
              </a:rPr>
              <a:t>the </a:t>
            </a:r>
            <a:r>
              <a:rPr sz="2800" spc="-10" dirty="0">
                <a:latin typeface="Carlito"/>
                <a:cs typeface="Carlito"/>
              </a:rPr>
              <a:t>electrolytic bath,  </a:t>
            </a:r>
            <a:r>
              <a:rPr sz="2800" spc="-15" dirty="0">
                <a:latin typeface="Carlito"/>
                <a:cs typeface="Carlito"/>
              </a:rPr>
              <a:t>coloured surface </a:t>
            </a:r>
            <a:r>
              <a:rPr sz="2800" spc="-5" dirty="0">
                <a:latin typeface="Carlito"/>
                <a:cs typeface="Carlito"/>
              </a:rPr>
              <a:t>with </a:t>
            </a:r>
            <a:r>
              <a:rPr sz="2800" spc="-20" dirty="0">
                <a:latin typeface="Carlito"/>
                <a:cs typeface="Carlito"/>
              </a:rPr>
              <a:t>decorative </a:t>
            </a:r>
            <a:r>
              <a:rPr sz="2800" spc="-10" dirty="0">
                <a:latin typeface="Carlito"/>
                <a:cs typeface="Carlito"/>
              </a:rPr>
              <a:t>finish can </a:t>
            </a:r>
            <a:r>
              <a:rPr sz="2800" spc="-5" dirty="0">
                <a:latin typeface="Carlito"/>
                <a:cs typeface="Carlito"/>
              </a:rPr>
              <a:t>be</a:t>
            </a:r>
            <a:r>
              <a:rPr sz="2800" spc="180" dirty="0">
                <a:latin typeface="Carlito"/>
                <a:cs typeface="Carlito"/>
              </a:rPr>
              <a:t> </a:t>
            </a:r>
            <a:r>
              <a:rPr sz="2800" spc="-10" dirty="0">
                <a:latin typeface="Carlito"/>
                <a:cs typeface="Carlito"/>
              </a:rPr>
              <a:t>achieved</a:t>
            </a:r>
            <a:endParaRPr sz="2800">
              <a:latin typeface="Carlito"/>
              <a:cs typeface="Carlito"/>
            </a:endParaRPr>
          </a:p>
          <a:p>
            <a:pPr>
              <a:lnSpc>
                <a:spcPct val="100000"/>
              </a:lnSpc>
            </a:pPr>
            <a:endParaRPr sz="2750">
              <a:latin typeface="Carlito"/>
              <a:cs typeface="Carlito"/>
            </a:endParaRPr>
          </a:p>
          <a:p>
            <a:pPr marL="12700" marR="5080" algn="just">
              <a:lnSpc>
                <a:spcPct val="100000"/>
              </a:lnSpc>
              <a:spcBef>
                <a:spcPts val="5"/>
              </a:spcBef>
            </a:pPr>
            <a:r>
              <a:rPr sz="2800" spc="-10" dirty="0">
                <a:latin typeface="Carlito"/>
                <a:cs typeface="Carlito"/>
              </a:rPr>
              <a:t>Kitchen </a:t>
            </a:r>
            <a:r>
              <a:rPr sz="2800" spc="-5" dirty="0">
                <a:latin typeface="Carlito"/>
                <a:cs typeface="Carlito"/>
              </a:rPr>
              <a:t>articles </a:t>
            </a:r>
            <a:r>
              <a:rPr sz="2800" spc="-30" dirty="0">
                <a:latin typeface="Carlito"/>
                <a:cs typeface="Carlito"/>
              </a:rPr>
              <a:t>like </a:t>
            </a:r>
            <a:r>
              <a:rPr sz="2800" spc="-5" dirty="0">
                <a:latin typeface="Carlito"/>
                <a:cs typeface="Carlito"/>
              </a:rPr>
              <a:t>anodised </a:t>
            </a:r>
            <a:r>
              <a:rPr sz="2800" spc="-15" dirty="0">
                <a:latin typeface="Carlito"/>
                <a:cs typeface="Carlito"/>
              </a:rPr>
              <a:t>pressure </a:t>
            </a:r>
            <a:r>
              <a:rPr sz="2800" spc="-20" dirty="0">
                <a:latin typeface="Carlito"/>
                <a:cs typeface="Carlito"/>
              </a:rPr>
              <a:t>cookers, </a:t>
            </a:r>
            <a:r>
              <a:rPr sz="2800" spc="-5" dirty="0">
                <a:latin typeface="Carlito"/>
                <a:cs typeface="Carlito"/>
              </a:rPr>
              <a:t>anodised  pans </a:t>
            </a:r>
            <a:r>
              <a:rPr sz="2800" dirty="0">
                <a:latin typeface="Carlito"/>
                <a:cs typeface="Carlito"/>
              </a:rPr>
              <a:t>and </a:t>
            </a:r>
            <a:r>
              <a:rPr sz="2800" spc="-5" dirty="0">
                <a:latin typeface="Carlito"/>
                <a:cs typeface="Carlito"/>
              </a:rPr>
              <a:t>also </a:t>
            </a:r>
            <a:r>
              <a:rPr sz="2800" spc="-15" dirty="0">
                <a:latin typeface="Carlito"/>
                <a:cs typeface="Carlito"/>
              </a:rPr>
              <a:t>frames  </a:t>
            </a:r>
            <a:r>
              <a:rPr sz="2800" spc="-5" dirty="0">
                <a:latin typeface="Carlito"/>
                <a:cs typeface="Carlito"/>
              </a:rPr>
              <a:t>of </a:t>
            </a:r>
            <a:r>
              <a:rPr sz="2800" spc="-10" dirty="0">
                <a:latin typeface="Carlito"/>
                <a:cs typeface="Carlito"/>
              </a:rPr>
              <a:t>sliding windows </a:t>
            </a:r>
            <a:r>
              <a:rPr sz="2800" spc="-15" dirty="0">
                <a:latin typeface="Carlito"/>
                <a:cs typeface="Carlito"/>
              </a:rPr>
              <a:t>are  </a:t>
            </a:r>
            <a:r>
              <a:rPr sz="2800" spc="-5" dirty="0">
                <a:latin typeface="Carlito"/>
                <a:cs typeface="Carlito"/>
              </a:rPr>
              <a:t>the  </a:t>
            </a:r>
            <a:r>
              <a:rPr sz="2800" spc="-10" dirty="0">
                <a:latin typeface="Carlito"/>
                <a:cs typeface="Carlito"/>
              </a:rPr>
              <a:t>applications </a:t>
            </a:r>
            <a:r>
              <a:rPr sz="2800" spc="-5" dirty="0">
                <a:latin typeface="Carlito"/>
                <a:cs typeface="Carlito"/>
              </a:rPr>
              <a:t>of anodising</a:t>
            </a:r>
            <a:r>
              <a:rPr sz="2800" spc="70" dirty="0">
                <a:latin typeface="Carlito"/>
                <a:cs typeface="Carlito"/>
              </a:rPr>
              <a:t> </a:t>
            </a:r>
            <a:r>
              <a:rPr sz="2800" spc="-10" dirty="0">
                <a:latin typeface="Carlito"/>
                <a:cs typeface="Carlito"/>
              </a:rPr>
              <a:t>techniques</a:t>
            </a:r>
            <a:endParaRPr sz="2800">
              <a:latin typeface="Carlito"/>
              <a:cs typeface="Carlito"/>
            </a:endParaRPr>
          </a:p>
        </p:txBody>
      </p:sp>
      <p:sp>
        <p:nvSpPr>
          <p:cNvPr id="8" name="object 8"/>
          <p:cNvSpPr/>
          <p:nvPr/>
        </p:nvSpPr>
        <p:spPr>
          <a:xfrm>
            <a:off x="1636964" y="3624440"/>
            <a:ext cx="2439909" cy="168045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148071" y="3069335"/>
            <a:ext cx="2857500" cy="28575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0"/>
            <a:ext cx="7162800" cy="505267"/>
          </a:xfrm>
          <a:prstGeom prst="rect">
            <a:avLst/>
          </a:prstGeom>
        </p:spPr>
        <p:txBody>
          <a:bodyPr vert="horz" wrap="square" lIns="0" tIns="12700" rIns="0" bIns="0" rtlCol="0">
            <a:spAutoFit/>
          </a:bodyPr>
          <a:lstStyle/>
          <a:p>
            <a:pPr marL="12700">
              <a:lnSpc>
                <a:spcPct val="100000"/>
              </a:lnSpc>
              <a:spcBef>
                <a:spcPts val="100"/>
              </a:spcBef>
            </a:pPr>
            <a:r>
              <a:rPr sz="3200" u="none" smtClean="0"/>
              <a:t> </a:t>
            </a:r>
            <a:r>
              <a:rPr sz="3200" dirty="0">
                <a:solidFill>
                  <a:srgbClr val="FF0000"/>
                </a:solidFill>
              </a:rPr>
              <a:t>Reactivity series </a:t>
            </a:r>
            <a:r>
              <a:rPr sz="3200">
                <a:solidFill>
                  <a:srgbClr val="FF0000"/>
                </a:solidFill>
              </a:rPr>
              <a:t>of </a:t>
            </a:r>
            <a:r>
              <a:rPr sz="3200" smtClean="0">
                <a:solidFill>
                  <a:srgbClr val="FF0000"/>
                </a:solidFill>
              </a:rPr>
              <a:t>metals</a:t>
            </a:r>
            <a:endParaRPr sz="3200">
              <a:solidFill>
                <a:srgbClr val="FF0000"/>
              </a:solidFill>
            </a:endParaRPr>
          </a:p>
        </p:txBody>
      </p:sp>
      <p:sp>
        <p:nvSpPr>
          <p:cNvPr id="3" name="object 3"/>
          <p:cNvSpPr txBox="1"/>
          <p:nvPr/>
        </p:nvSpPr>
        <p:spPr>
          <a:xfrm>
            <a:off x="307340" y="605790"/>
            <a:ext cx="8257540" cy="720090"/>
          </a:xfrm>
          <a:prstGeom prst="rect">
            <a:avLst/>
          </a:prstGeom>
        </p:spPr>
        <p:txBody>
          <a:bodyPr vert="horz" wrap="square" lIns="0" tIns="53975" rIns="0" bIns="0" rtlCol="0">
            <a:spAutoFit/>
          </a:bodyPr>
          <a:lstStyle/>
          <a:p>
            <a:pPr marL="12700" marR="5080" indent="210820">
              <a:lnSpc>
                <a:spcPts val="2590"/>
              </a:lnSpc>
              <a:spcBef>
                <a:spcPts val="425"/>
              </a:spcBef>
            </a:pPr>
            <a:r>
              <a:rPr sz="2400" b="1" spc="-10" dirty="0">
                <a:solidFill>
                  <a:srgbClr val="0000FF"/>
                </a:solidFill>
                <a:latin typeface="Arial"/>
                <a:cs typeface="Arial"/>
              </a:rPr>
              <a:t>The arranging </a:t>
            </a:r>
            <a:r>
              <a:rPr sz="2400" b="1" spc="-5" dirty="0">
                <a:solidFill>
                  <a:srgbClr val="0000FF"/>
                </a:solidFill>
                <a:latin typeface="Arial"/>
                <a:cs typeface="Arial"/>
              </a:rPr>
              <a:t>of metals </a:t>
            </a:r>
            <a:r>
              <a:rPr sz="2400" b="1" dirty="0">
                <a:solidFill>
                  <a:srgbClr val="0000FF"/>
                </a:solidFill>
                <a:latin typeface="Arial"/>
                <a:cs typeface="Arial"/>
              </a:rPr>
              <a:t>in the </a:t>
            </a:r>
            <a:r>
              <a:rPr sz="2400" b="1" spc="-5" dirty="0">
                <a:solidFill>
                  <a:srgbClr val="0000FF"/>
                </a:solidFill>
                <a:latin typeface="Arial"/>
                <a:cs typeface="Arial"/>
              </a:rPr>
              <a:t>decreasing order of their  reactivity </a:t>
            </a:r>
            <a:r>
              <a:rPr sz="2400" b="1" dirty="0">
                <a:solidFill>
                  <a:srgbClr val="0000FF"/>
                </a:solidFill>
                <a:latin typeface="Arial"/>
                <a:cs typeface="Arial"/>
              </a:rPr>
              <a:t>is </a:t>
            </a:r>
            <a:r>
              <a:rPr sz="2400" b="1" spc="-5" dirty="0">
                <a:solidFill>
                  <a:srgbClr val="0000FF"/>
                </a:solidFill>
                <a:latin typeface="Arial"/>
                <a:cs typeface="Arial"/>
              </a:rPr>
              <a:t>called reactivity series </a:t>
            </a:r>
            <a:r>
              <a:rPr sz="2400" b="1" dirty="0">
                <a:solidFill>
                  <a:srgbClr val="0000FF"/>
                </a:solidFill>
                <a:latin typeface="Arial"/>
                <a:cs typeface="Arial"/>
              </a:rPr>
              <a:t>of</a:t>
            </a:r>
            <a:r>
              <a:rPr sz="2400" b="1" spc="-50" dirty="0">
                <a:solidFill>
                  <a:srgbClr val="0000FF"/>
                </a:solidFill>
                <a:latin typeface="Arial"/>
                <a:cs typeface="Arial"/>
              </a:rPr>
              <a:t> </a:t>
            </a:r>
            <a:r>
              <a:rPr sz="2400" b="1" spc="-5" dirty="0">
                <a:solidFill>
                  <a:srgbClr val="0000FF"/>
                </a:solidFill>
                <a:latin typeface="Arial"/>
                <a:cs typeface="Arial"/>
              </a:rPr>
              <a:t>metals.</a:t>
            </a:r>
            <a:endParaRPr sz="2400">
              <a:latin typeface="Arial"/>
              <a:cs typeface="Arial"/>
            </a:endParaRPr>
          </a:p>
        </p:txBody>
      </p:sp>
      <p:sp>
        <p:nvSpPr>
          <p:cNvPr id="4" name="object 4"/>
          <p:cNvSpPr txBox="1"/>
          <p:nvPr/>
        </p:nvSpPr>
        <p:spPr>
          <a:xfrm>
            <a:off x="563880" y="1300480"/>
            <a:ext cx="2582545" cy="3670300"/>
          </a:xfrm>
          <a:prstGeom prst="rect">
            <a:avLst/>
          </a:prstGeom>
        </p:spPr>
        <p:txBody>
          <a:bodyPr vert="horz" wrap="square" lIns="0" tIns="12065" rIns="0" bIns="0" rtlCol="0">
            <a:spAutoFit/>
          </a:bodyPr>
          <a:lstStyle/>
          <a:p>
            <a:pPr marL="12700" marR="191135">
              <a:lnSpc>
                <a:spcPct val="110800"/>
              </a:lnSpc>
              <a:spcBef>
                <a:spcPts val="95"/>
              </a:spcBef>
              <a:tabLst>
                <a:tab pos="654685" algn="l"/>
              </a:tabLst>
            </a:pPr>
            <a:r>
              <a:rPr sz="2400" b="1" dirty="0">
                <a:solidFill>
                  <a:srgbClr val="0000FF"/>
                </a:solidFill>
                <a:latin typeface="Arial"/>
                <a:cs typeface="Arial"/>
              </a:rPr>
              <a:t>K	-</a:t>
            </a:r>
            <a:r>
              <a:rPr sz="2400" b="1" spc="-75" dirty="0">
                <a:solidFill>
                  <a:srgbClr val="0000FF"/>
                </a:solidFill>
                <a:latin typeface="Arial"/>
                <a:cs typeface="Arial"/>
              </a:rPr>
              <a:t> </a:t>
            </a:r>
            <a:r>
              <a:rPr sz="2400" b="1" spc="-5" dirty="0">
                <a:solidFill>
                  <a:srgbClr val="0000FF"/>
                </a:solidFill>
                <a:latin typeface="Arial"/>
                <a:cs typeface="Arial"/>
              </a:rPr>
              <a:t>Potassium  </a:t>
            </a:r>
            <a:r>
              <a:rPr sz="2400" b="1" spc="-10" dirty="0">
                <a:solidFill>
                  <a:srgbClr val="0000FF"/>
                </a:solidFill>
                <a:latin typeface="Arial"/>
                <a:cs typeface="Arial"/>
              </a:rPr>
              <a:t>Na	</a:t>
            </a:r>
            <a:r>
              <a:rPr sz="2400" b="1" dirty="0">
                <a:solidFill>
                  <a:srgbClr val="0000FF"/>
                </a:solidFill>
                <a:latin typeface="Arial"/>
                <a:cs typeface="Arial"/>
              </a:rPr>
              <a:t>- </a:t>
            </a:r>
            <a:r>
              <a:rPr sz="2400" b="1" spc="-5" dirty="0">
                <a:solidFill>
                  <a:srgbClr val="0000FF"/>
                </a:solidFill>
                <a:latin typeface="Arial"/>
                <a:cs typeface="Arial"/>
              </a:rPr>
              <a:t>Sodium  </a:t>
            </a:r>
            <a:r>
              <a:rPr sz="2400" b="1" spc="-10" dirty="0">
                <a:solidFill>
                  <a:srgbClr val="0000FF"/>
                </a:solidFill>
                <a:latin typeface="Arial"/>
                <a:cs typeface="Arial"/>
              </a:rPr>
              <a:t>Ca	</a:t>
            </a:r>
            <a:r>
              <a:rPr sz="2400" b="1" dirty="0">
                <a:solidFill>
                  <a:srgbClr val="0000FF"/>
                </a:solidFill>
                <a:latin typeface="Arial"/>
                <a:cs typeface="Arial"/>
              </a:rPr>
              <a:t>-</a:t>
            </a:r>
            <a:r>
              <a:rPr sz="2400" b="1" spc="-10" dirty="0">
                <a:solidFill>
                  <a:srgbClr val="0000FF"/>
                </a:solidFill>
                <a:latin typeface="Arial"/>
                <a:cs typeface="Arial"/>
              </a:rPr>
              <a:t> </a:t>
            </a:r>
            <a:r>
              <a:rPr sz="2400" b="1" spc="-5" dirty="0">
                <a:solidFill>
                  <a:srgbClr val="0000FF"/>
                </a:solidFill>
                <a:latin typeface="Arial"/>
                <a:cs typeface="Arial"/>
              </a:rPr>
              <a:t>Calcium</a:t>
            </a:r>
            <a:endParaRPr sz="2400">
              <a:latin typeface="Arial"/>
              <a:cs typeface="Arial"/>
            </a:endParaRPr>
          </a:p>
          <a:p>
            <a:pPr marL="12700" marR="5080">
              <a:lnSpc>
                <a:spcPts val="3190"/>
              </a:lnSpc>
              <a:spcBef>
                <a:spcPts val="160"/>
              </a:spcBef>
              <a:tabLst>
                <a:tab pos="638175" algn="l"/>
                <a:tab pos="707390" algn="l"/>
              </a:tabLst>
            </a:pPr>
            <a:r>
              <a:rPr sz="2400" b="1" dirty="0">
                <a:solidFill>
                  <a:srgbClr val="0000FF"/>
                </a:solidFill>
                <a:latin typeface="Arial"/>
                <a:cs typeface="Arial"/>
              </a:rPr>
              <a:t>Mg		-</a:t>
            </a:r>
            <a:r>
              <a:rPr sz="2400" b="1" spc="-85" dirty="0">
                <a:solidFill>
                  <a:srgbClr val="0000FF"/>
                </a:solidFill>
                <a:latin typeface="Arial"/>
                <a:cs typeface="Arial"/>
              </a:rPr>
              <a:t> </a:t>
            </a:r>
            <a:r>
              <a:rPr sz="2400" b="1" spc="-5" dirty="0">
                <a:solidFill>
                  <a:srgbClr val="0000FF"/>
                </a:solidFill>
                <a:latin typeface="Arial"/>
                <a:cs typeface="Arial"/>
              </a:rPr>
              <a:t>Magnesium  </a:t>
            </a:r>
            <a:r>
              <a:rPr sz="2400" b="1" dirty="0">
                <a:solidFill>
                  <a:srgbClr val="0000FF"/>
                </a:solidFill>
                <a:latin typeface="Arial"/>
                <a:cs typeface="Arial"/>
              </a:rPr>
              <a:t>Al	- </a:t>
            </a:r>
            <a:r>
              <a:rPr sz="2400" b="1" spc="-5" dirty="0">
                <a:solidFill>
                  <a:srgbClr val="0000FF"/>
                </a:solidFill>
                <a:latin typeface="Arial"/>
                <a:cs typeface="Arial"/>
              </a:rPr>
              <a:t>Aluminium  Zn	</a:t>
            </a:r>
            <a:r>
              <a:rPr sz="2400" b="1" dirty="0">
                <a:solidFill>
                  <a:srgbClr val="0000FF"/>
                </a:solidFill>
                <a:latin typeface="Arial"/>
                <a:cs typeface="Arial"/>
              </a:rPr>
              <a:t>- </a:t>
            </a:r>
            <a:r>
              <a:rPr sz="2400" b="1" spc="-5" dirty="0">
                <a:solidFill>
                  <a:srgbClr val="0000FF"/>
                </a:solidFill>
                <a:latin typeface="Arial"/>
                <a:cs typeface="Arial"/>
              </a:rPr>
              <a:t>Zinc</a:t>
            </a:r>
            <a:endParaRPr sz="2400">
              <a:latin typeface="Arial"/>
              <a:cs typeface="Arial"/>
            </a:endParaRPr>
          </a:p>
          <a:p>
            <a:pPr marL="12700">
              <a:lnSpc>
                <a:spcPct val="100000"/>
              </a:lnSpc>
              <a:spcBef>
                <a:spcPts val="140"/>
              </a:spcBef>
              <a:tabLst>
                <a:tab pos="621665" algn="l"/>
              </a:tabLst>
            </a:pPr>
            <a:r>
              <a:rPr sz="2400" b="1" spc="-5" dirty="0">
                <a:solidFill>
                  <a:srgbClr val="0000FF"/>
                </a:solidFill>
                <a:latin typeface="Arial"/>
                <a:cs typeface="Arial"/>
              </a:rPr>
              <a:t>Fe	</a:t>
            </a:r>
            <a:r>
              <a:rPr sz="2400" b="1" dirty="0">
                <a:solidFill>
                  <a:srgbClr val="0000FF"/>
                </a:solidFill>
                <a:latin typeface="Arial"/>
                <a:cs typeface="Arial"/>
              </a:rPr>
              <a:t>-</a:t>
            </a:r>
            <a:r>
              <a:rPr sz="2400" b="1" spc="-10" dirty="0">
                <a:solidFill>
                  <a:srgbClr val="0000FF"/>
                </a:solidFill>
                <a:latin typeface="Arial"/>
                <a:cs typeface="Arial"/>
              </a:rPr>
              <a:t> </a:t>
            </a:r>
            <a:r>
              <a:rPr sz="2400" b="1" dirty="0">
                <a:solidFill>
                  <a:srgbClr val="0000FF"/>
                </a:solidFill>
                <a:latin typeface="Arial"/>
                <a:cs typeface="Arial"/>
              </a:rPr>
              <a:t>Iron</a:t>
            </a:r>
            <a:endParaRPr sz="2400">
              <a:latin typeface="Arial"/>
              <a:cs typeface="Arial"/>
            </a:endParaRPr>
          </a:p>
          <a:p>
            <a:pPr marL="12700">
              <a:lnSpc>
                <a:spcPct val="100000"/>
              </a:lnSpc>
              <a:spcBef>
                <a:spcPts val="310"/>
              </a:spcBef>
              <a:tabLst>
                <a:tab pos="654685" algn="l"/>
              </a:tabLst>
            </a:pPr>
            <a:r>
              <a:rPr sz="2400" b="1" spc="-10" dirty="0">
                <a:solidFill>
                  <a:srgbClr val="0000FF"/>
                </a:solidFill>
                <a:latin typeface="Arial"/>
                <a:cs typeface="Arial"/>
              </a:rPr>
              <a:t>Pb	</a:t>
            </a:r>
            <a:r>
              <a:rPr sz="2400" b="1" dirty="0">
                <a:solidFill>
                  <a:srgbClr val="0000FF"/>
                </a:solidFill>
                <a:latin typeface="Arial"/>
                <a:cs typeface="Arial"/>
              </a:rPr>
              <a:t>- </a:t>
            </a:r>
            <a:r>
              <a:rPr sz="2400" b="1" spc="-5" dirty="0">
                <a:solidFill>
                  <a:srgbClr val="0000FF"/>
                </a:solidFill>
                <a:latin typeface="Arial"/>
                <a:cs typeface="Arial"/>
              </a:rPr>
              <a:t>Lead</a:t>
            </a:r>
            <a:endParaRPr sz="2400">
              <a:latin typeface="Arial"/>
              <a:cs typeface="Arial"/>
            </a:endParaRPr>
          </a:p>
          <a:p>
            <a:pPr marL="97790">
              <a:lnSpc>
                <a:spcPct val="100000"/>
              </a:lnSpc>
              <a:spcBef>
                <a:spcPts val="310"/>
              </a:spcBef>
              <a:tabLst>
                <a:tab pos="655955" algn="l"/>
              </a:tabLst>
            </a:pPr>
            <a:r>
              <a:rPr sz="2400" b="1" dirty="0">
                <a:solidFill>
                  <a:srgbClr val="0000FF"/>
                </a:solidFill>
                <a:latin typeface="Arial"/>
                <a:cs typeface="Arial"/>
              </a:rPr>
              <a:t>H	-</a:t>
            </a:r>
            <a:r>
              <a:rPr sz="2400" b="1" spc="-10" dirty="0">
                <a:solidFill>
                  <a:srgbClr val="0000FF"/>
                </a:solidFill>
                <a:latin typeface="Arial"/>
                <a:cs typeface="Arial"/>
              </a:rPr>
              <a:t> Hydrogen</a:t>
            </a:r>
            <a:endParaRPr sz="2400">
              <a:latin typeface="Arial"/>
              <a:cs typeface="Arial"/>
            </a:endParaRPr>
          </a:p>
        </p:txBody>
      </p:sp>
      <p:sp>
        <p:nvSpPr>
          <p:cNvPr id="5" name="object 5"/>
          <p:cNvSpPr txBox="1"/>
          <p:nvPr/>
        </p:nvSpPr>
        <p:spPr>
          <a:xfrm>
            <a:off x="4208371" y="1339850"/>
            <a:ext cx="197358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Most</a:t>
            </a:r>
            <a:r>
              <a:rPr sz="2400" b="1" spc="-65" dirty="0">
                <a:solidFill>
                  <a:srgbClr val="0000FF"/>
                </a:solidFill>
                <a:latin typeface="Arial"/>
                <a:cs typeface="Arial"/>
              </a:rPr>
              <a:t> </a:t>
            </a:r>
            <a:r>
              <a:rPr sz="2400" b="1" spc="-5" dirty="0">
                <a:solidFill>
                  <a:srgbClr val="0000FF"/>
                </a:solidFill>
                <a:latin typeface="Arial"/>
                <a:cs typeface="Arial"/>
              </a:rPr>
              <a:t>reactive</a:t>
            </a:r>
            <a:endParaRPr sz="2400">
              <a:latin typeface="Arial"/>
              <a:cs typeface="Arial"/>
            </a:endParaRPr>
          </a:p>
        </p:txBody>
      </p:sp>
      <p:sp>
        <p:nvSpPr>
          <p:cNvPr id="6" name="object 6"/>
          <p:cNvSpPr txBox="1"/>
          <p:nvPr/>
        </p:nvSpPr>
        <p:spPr>
          <a:xfrm>
            <a:off x="4296763" y="3365500"/>
            <a:ext cx="303466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Reactivity</a:t>
            </a:r>
            <a:r>
              <a:rPr sz="2400" b="1" spc="-65" dirty="0">
                <a:solidFill>
                  <a:srgbClr val="0000FF"/>
                </a:solidFill>
                <a:latin typeface="Arial"/>
                <a:cs typeface="Arial"/>
              </a:rPr>
              <a:t> </a:t>
            </a:r>
            <a:r>
              <a:rPr sz="2400" b="1" spc="-10" dirty="0">
                <a:solidFill>
                  <a:srgbClr val="0000FF"/>
                </a:solidFill>
                <a:latin typeface="Arial"/>
                <a:cs typeface="Arial"/>
              </a:rPr>
              <a:t>decreases</a:t>
            </a:r>
            <a:endParaRPr sz="2400">
              <a:latin typeface="Arial"/>
              <a:cs typeface="Arial"/>
            </a:endParaRPr>
          </a:p>
        </p:txBody>
      </p:sp>
      <p:sp>
        <p:nvSpPr>
          <p:cNvPr id="7" name="object 7"/>
          <p:cNvSpPr txBox="1"/>
          <p:nvPr/>
        </p:nvSpPr>
        <p:spPr>
          <a:xfrm>
            <a:off x="563880" y="4945379"/>
            <a:ext cx="1972310" cy="1645920"/>
          </a:xfrm>
          <a:prstGeom prst="rect">
            <a:avLst/>
          </a:prstGeom>
        </p:spPr>
        <p:txBody>
          <a:bodyPr vert="horz" wrap="square" lIns="0" tIns="12065" rIns="0" bIns="0" rtlCol="0">
            <a:spAutoFit/>
          </a:bodyPr>
          <a:lstStyle/>
          <a:p>
            <a:pPr marL="12700" marR="5080">
              <a:lnSpc>
                <a:spcPct val="110800"/>
              </a:lnSpc>
              <a:spcBef>
                <a:spcPts val="95"/>
              </a:spcBef>
              <a:tabLst>
                <a:tab pos="586740" algn="l"/>
              </a:tabLst>
            </a:pPr>
            <a:r>
              <a:rPr sz="2400" b="1" spc="-10" dirty="0">
                <a:solidFill>
                  <a:srgbClr val="0000FF"/>
                </a:solidFill>
                <a:latin typeface="Arial"/>
                <a:cs typeface="Arial"/>
              </a:rPr>
              <a:t>Cu	</a:t>
            </a:r>
            <a:r>
              <a:rPr sz="2400" b="1" dirty="0">
                <a:solidFill>
                  <a:srgbClr val="0000FF"/>
                </a:solidFill>
                <a:latin typeface="Arial"/>
                <a:cs typeface="Arial"/>
              </a:rPr>
              <a:t>- </a:t>
            </a:r>
            <a:r>
              <a:rPr sz="2400" b="1" spc="-10" dirty="0">
                <a:solidFill>
                  <a:srgbClr val="0000FF"/>
                </a:solidFill>
                <a:latin typeface="Arial"/>
                <a:cs typeface="Arial"/>
              </a:rPr>
              <a:t>Copper  Hg	</a:t>
            </a:r>
            <a:r>
              <a:rPr sz="2400" b="1" dirty="0">
                <a:solidFill>
                  <a:srgbClr val="0000FF"/>
                </a:solidFill>
                <a:latin typeface="Arial"/>
                <a:cs typeface="Arial"/>
              </a:rPr>
              <a:t>-</a:t>
            </a:r>
            <a:r>
              <a:rPr sz="2400" b="1" spc="-80" dirty="0">
                <a:solidFill>
                  <a:srgbClr val="0000FF"/>
                </a:solidFill>
                <a:latin typeface="Arial"/>
                <a:cs typeface="Arial"/>
              </a:rPr>
              <a:t> </a:t>
            </a:r>
            <a:r>
              <a:rPr sz="2400" b="1" spc="-5" dirty="0">
                <a:solidFill>
                  <a:srgbClr val="0000FF"/>
                </a:solidFill>
                <a:latin typeface="Arial"/>
                <a:cs typeface="Arial"/>
              </a:rPr>
              <a:t>Mercury  </a:t>
            </a:r>
            <a:r>
              <a:rPr sz="2400" b="1" dirty="0">
                <a:solidFill>
                  <a:srgbClr val="0000FF"/>
                </a:solidFill>
                <a:latin typeface="Arial"/>
                <a:cs typeface="Arial"/>
              </a:rPr>
              <a:t>Ag	- </a:t>
            </a:r>
            <a:r>
              <a:rPr sz="2400" b="1" spc="-5" dirty="0">
                <a:solidFill>
                  <a:srgbClr val="0000FF"/>
                </a:solidFill>
                <a:latin typeface="Arial"/>
                <a:cs typeface="Arial"/>
              </a:rPr>
              <a:t>Silver  </a:t>
            </a:r>
            <a:r>
              <a:rPr sz="2400" b="1" dirty="0">
                <a:solidFill>
                  <a:srgbClr val="0000FF"/>
                </a:solidFill>
                <a:latin typeface="Arial"/>
                <a:cs typeface="Arial"/>
              </a:rPr>
              <a:t>Au	-</a:t>
            </a:r>
            <a:r>
              <a:rPr sz="2400" b="1" spc="-5" dirty="0">
                <a:solidFill>
                  <a:srgbClr val="0000FF"/>
                </a:solidFill>
                <a:latin typeface="Arial"/>
                <a:cs typeface="Arial"/>
              </a:rPr>
              <a:t> </a:t>
            </a:r>
            <a:r>
              <a:rPr sz="2400" b="1" dirty="0">
                <a:solidFill>
                  <a:srgbClr val="0000FF"/>
                </a:solidFill>
                <a:latin typeface="Arial"/>
                <a:cs typeface="Arial"/>
              </a:rPr>
              <a:t>Gold</a:t>
            </a:r>
            <a:endParaRPr sz="2400">
              <a:latin typeface="Arial"/>
              <a:cs typeface="Arial"/>
            </a:endParaRPr>
          </a:p>
        </p:txBody>
      </p:sp>
      <p:sp>
        <p:nvSpPr>
          <p:cNvPr id="8" name="object 8"/>
          <p:cNvSpPr txBox="1"/>
          <p:nvPr/>
        </p:nvSpPr>
        <p:spPr>
          <a:xfrm>
            <a:off x="4267200" y="6172200"/>
            <a:ext cx="20574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Least</a:t>
            </a:r>
            <a:r>
              <a:rPr sz="2400" b="1" spc="-75" dirty="0">
                <a:solidFill>
                  <a:srgbClr val="0000FF"/>
                </a:solidFill>
                <a:latin typeface="Arial"/>
                <a:cs typeface="Arial"/>
              </a:rPr>
              <a:t> </a:t>
            </a:r>
            <a:r>
              <a:rPr sz="2400" b="1" spc="-5" dirty="0">
                <a:solidFill>
                  <a:srgbClr val="0000FF"/>
                </a:solidFill>
                <a:latin typeface="Arial"/>
                <a:cs typeface="Arial"/>
              </a:rPr>
              <a:t>reactive</a:t>
            </a:r>
            <a:endParaRPr sz="2400">
              <a:latin typeface="Arial"/>
              <a:cs typeface="Arial"/>
            </a:endParaRPr>
          </a:p>
        </p:txBody>
      </p:sp>
      <p:grpSp>
        <p:nvGrpSpPr>
          <p:cNvPr id="9" name="object 9"/>
          <p:cNvGrpSpPr/>
          <p:nvPr/>
        </p:nvGrpSpPr>
        <p:grpSpPr>
          <a:xfrm>
            <a:off x="3752850" y="1447800"/>
            <a:ext cx="114300" cy="5105400"/>
            <a:chOff x="3752850" y="1447800"/>
            <a:chExt cx="114300" cy="5105400"/>
          </a:xfrm>
        </p:grpSpPr>
        <p:sp>
          <p:nvSpPr>
            <p:cNvPr id="10" name="object 10"/>
            <p:cNvSpPr/>
            <p:nvPr/>
          </p:nvSpPr>
          <p:spPr>
            <a:xfrm>
              <a:off x="3810000" y="1447800"/>
              <a:ext cx="0" cy="5013960"/>
            </a:xfrm>
            <a:custGeom>
              <a:avLst/>
              <a:gdLst/>
              <a:ahLst/>
              <a:cxnLst/>
              <a:rect l="l" t="t" r="r" b="b"/>
              <a:pathLst>
                <a:path h="5013960">
                  <a:moveTo>
                    <a:pt x="0" y="0"/>
                  </a:moveTo>
                  <a:lnTo>
                    <a:pt x="0" y="5013960"/>
                  </a:lnTo>
                </a:path>
              </a:pathLst>
            </a:custGeom>
            <a:ln w="38100">
              <a:solidFill>
                <a:srgbClr val="0000FF"/>
              </a:solidFill>
            </a:ln>
          </p:spPr>
          <p:txBody>
            <a:bodyPr wrap="square" lIns="0" tIns="0" rIns="0" bIns="0" rtlCol="0"/>
            <a:lstStyle/>
            <a:p>
              <a:endParaRPr/>
            </a:p>
          </p:txBody>
        </p:sp>
        <p:sp>
          <p:nvSpPr>
            <p:cNvPr id="11" name="object 11"/>
            <p:cNvSpPr/>
            <p:nvPr/>
          </p:nvSpPr>
          <p:spPr>
            <a:xfrm>
              <a:off x="3752850" y="6438900"/>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0000FF"/>
            </a:solidFill>
          </p:spPr>
          <p:txBody>
            <a:bodyPr wrap="square" lIns="0" tIns="0" rIns="0" bIns="0" rtlCol="0"/>
            <a:lstStyle/>
            <a:p>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8001000" cy="505267"/>
          </a:xfrm>
          <a:prstGeom prst="rect">
            <a:avLst/>
          </a:prstGeom>
        </p:spPr>
        <p:txBody>
          <a:bodyPr vert="horz" wrap="square" lIns="0" tIns="12700" rIns="0" bIns="0" rtlCol="0">
            <a:spAutoFit/>
          </a:bodyPr>
          <a:lstStyle/>
          <a:p>
            <a:pPr marL="12700">
              <a:lnSpc>
                <a:spcPct val="100000"/>
              </a:lnSpc>
              <a:spcBef>
                <a:spcPts val="100"/>
              </a:spcBef>
            </a:pPr>
            <a:r>
              <a:rPr sz="3200" u="none" dirty="0">
                <a:solidFill>
                  <a:srgbClr val="FF0000"/>
                </a:solidFill>
              </a:rPr>
              <a:t>4) </a:t>
            </a:r>
            <a:r>
              <a:rPr sz="3200" dirty="0">
                <a:solidFill>
                  <a:srgbClr val="FF0000"/>
                </a:solidFill>
              </a:rPr>
              <a:t>How do </a:t>
            </a:r>
            <a:r>
              <a:rPr sz="3200" spc="5" dirty="0">
                <a:solidFill>
                  <a:srgbClr val="FF0000"/>
                </a:solidFill>
              </a:rPr>
              <a:t>metals </a:t>
            </a:r>
            <a:r>
              <a:rPr sz="3200" dirty="0">
                <a:solidFill>
                  <a:srgbClr val="FF0000"/>
                </a:solidFill>
              </a:rPr>
              <a:t>an non </a:t>
            </a:r>
            <a:r>
              <a:rPr sz="3200" spc="5" dirty="0">
                <a:solidFill>
                  <a:srgbClr val="FF0000"/>
                </a:solidFill>
              </a:rPr>
              <a:t>metals </a:t>
            </a:r>
            <a:r>
              <a:rPr sz="3200" dirty="0">
                <a:solidFill>
                  <a:srgbClr val="FF0000"/>
                </a:solidFill>
              </a:rPr>
              <a:t>react</a:t>
            </a:r>
            <a:r>
              <a:rPr sz="3200" u="none" spc="-65" dirty="0">
                <a:solidFill>
                  <a:srgbClr val="FF0000"/>
                </a:solidFill>
              </a:rPr>
              <a:t> </a:t>
            </a:r>
            <a:r>
              <a:rPr sz="3200" dirty="0">
                <a:solidFill>
                  <a:srgbClr val="FF0000"/>
                </a:solidFill>
              </a:rPr>
              <a:t>?</a:t>
            </a:r>
            <a:endParaRPr sz="3200">
              <a:solidFill>
                <a:srgbClr val="FF0000"/>
              </a:solidFill>
            </a:endParaRPr>
          </a:p>
        </p:txBody>
      </p:sp>
      <p:sp>
        <p:nvSpPr>
          <p:cNvPr id="3" name="object 3"/>
          <p:cNvSpPr txBox="1"/>
          <p:nvPr/>
        </p:nvSpPr>
        <p:spPr>
          <a:xfrm>
            <a:off x="517525" y="533400"/>
            <a:ext cx="8626475" cy="1652270"/>
          </a:xfrm>
          <a:prstGeom prst="rect">
            <a:avLst/>
          </a:prstGeom>
        </p:spPr>
        <p:txBody>
          <a:bodyPr vert="horz" wrap="square" lIns="0" tIns="10160" rIns="0" bIns="0" rtlCol="0">
            <a:spAutoFit/>
          </a:bodyPr>
          <a:lstStyle/>
          <a:p>
            <a:pPr marL="25400" marR="551180" indent="350520">
              <a:lnSpc>
                <a:spcPct val="100699"/>
              </a:lnSpc>
              <a:spcBef>
                <a:spcPts val="80"/>
              </a:spcBef>
            </a:pPr>
            <a:r>
              <a:rPr sz="2400" b="1" u="heavy" spc="-5" dirty="0">
                <a:solidFill>
                  <a:srgbClr val="FF3300"/>
                </a:solidFill>
                <a:uFill>
                  <a:solidFill>
                    <a:srgbClr val="FF3300"/>
                  </a:solidFill>
                </a:uFill>
                <a:latin typeface="Arial"/>
                <a:cs typeface="Arial"/>
              </a:rPr>
              <a:t>Metals</a:t>
            </a:r>
            <a:r>
              <a:rPr sz="2400" b="1" spc="-5" dirty="0">
                <a:solidFill>
                  <a:srgbClr val="FF3300"/>
                </a:solidFill>
                <a:latin typeface="Arial"/>
                <a:cs typeface="Arial"/>
              </a:rPr>
              <a:t> </a:t>
            </a:r>
            <a:r>
              <a:rPr sz="2400" b="1" spc="5" dirty="0">
                <a:solidFill>
                  <a:srgbClr val="FF3300"/>
                </a:solidFill>
                <a:latin typeface="Arial"/>
                <a:cs typeface="Arial"/>
              </a:rPr>
              <a:t>:- </a:t>
            </a:r>
            <a:r>
              <a:rPr sz="2000" b="1" spc="-5" dirty="0">
                <a:solidFill>
                  <a:srgbClr val="0000FF"/>
                </a:solidFill>
                <a:latin typeface="Arial"/>
                <a:cs typeface="Arial"/>
              </a:rPr>
              <a:t>lose electrons </a:t>
            </a:r>
            <a:r>
              <a:rPr sz="2000" b="1" dirty="0">
                <a:solidFill>
                  <a:srgbClr val="0000FF"/>
                </a:solidFill>
                <a:latin typeface="Arial"/>
                <a:cs typeface="Arial"/>
              </a:rPr>
              <a:t>and </a:t>
            </a:r>
            <a:r>
              <a:rPr sz="2000" b="1" spc="-5" dirty="0">
                <a:solidFill>
                  <a:srgbClr val="0000FF"/>
                </a:solidFill>
                <a:latin typeface="Arial"/>
                <a:cs typeface="Arial"/>
              </a:rPr>
              <a:t>become </a:t>
            </a:r>
            <a:r>
              <a:rPr sz="2000" b="1" spc="-10" dirty="0">
                <a:solidFill>
                  <a:srgbClr val="0000FF"/>
                </a:solidFill>
                <a:latin typeface="Arial"/>
                <a:cs typeface="Arial"/>
              </a:rPr>
              <a:t>positive </a:t>
            </a:r>
            <a:r>
              <a:rPr sz="2000" b="1" spc="-5" dirty="0">
                <a:solidFill>
                  <a:srgbClr val="0000FF"/>
                </a:solidFill>
                <a:latin typeface="Arial"/>
                <a:cs typeface="Arial"/>
              </a:rPr>
              <a:t>ions. So they are  called </a:t>
            </a:r>
            <a:r>
              <a:rPr sz="2000" b="1" spc="-5" dirty="0">
                <a:solidFill>
                  <a:srgbClr val="FF3300"/>
                </a:solidFill>
                <a:latin typeface="Arial"/>
                <a:cs typeface="Arial"/>
              </a:rPr>
              <a:t>electropositive elements.</a:t>
            </a:r>
            <a:endParaRPr sz="2000">
              <a:latin typeface="Arial"/>
              <a:cs typeface="Arial"/>
            </a:endParaRPr>
          </a:p>
          <a:p>
            <a:pPr marL="25400" marR="17780">
              <a:lnSpc>
                <a:spcPct val="100800"/>
              </a:lnSpc>
            </a:pPr>
            <a:r>
              <a:rPr sz="2000" b="1" spc="-5" dirty="0">
                <a:solidFill>
                  <a:srgbClr val="0000FF"/>
                </a:solidFill>
                <a:latin typeface="Arial"/>
                <a:cs typeface="Arial"/>
              </a:rPr>
              <a:t>Eg :- </a:t>
            </a:r>
            <a:r>
              <a:rPr sz="2000" b="1" spc="-10" dirty="0">
                <a:solidFill>
                  <a:srgbClr val="0000FF"/>
                </a:solidFill>
                <a:latin typeface="Arial"/>
                <a:cs typeface="Arial"/>
              </a:rPr>
              <a:t>The </a:t>
            </a:r>
            <a:r>
              <a:rPr sz="2000" b="1" spc="-5" dirty="0">
                <a:solidFill>
                  <a:srgbClr val="0000FF"/>
                </a:solidFill>
                <a:latin typeface="Arial"/>
                <a:cs typeface="Arial"/>
              </a:rPr>
              <a:t>atomic number of sodium is </a:t>
            </a:r>
            <a:r>
              <a:rPr sz="2000" b="1" dirty="0">
                <a:solidFill>
                  <a:srgbClr val="0000FF"/>
                </a:solidFill>
                <a:latin typeface="Arial"/>
                <a:cs typeface="Arial"/>
              </a:rPr>
              <a:t>11, </a:t>
            </a:r>
            <a:r>
              <a:rPr sz="2000" b="1" spc="-5" dirty="0">
                <a:solidFill>
                  <a:srgbClr val="0000FF"/>
                </a:solidFill>
                <a:latin typeface="Arial"/>
                <a:cs typeface="Arial"/>
              </a:rPr>
              <a:t>its electronic configuration is  2,8,1, it has </a:t>
            </a:r>
            <a:r>
              <a:rPr sz="2000" b="1" dirty="0">
                <a:solidFill>
                  <a:srgbClr val="0000FF"/>
                </a:solidFill>
                <a:latin typeface="Arial"/>
                <a:cs typeface="Arial"/>
              </a:rPr>
              <a:t>1 </a:t>
            </a:r>
            <a:r>
              <a:rPr sz="2000" b="1" spc="-5" dirty="0">
                <a:solidFill>
                  <a:srgbClr val="0000FF"/>
                </a:solidFill>
                <a:latin typeface="Arial"/>
                <a:cs typeface="Arial"/>
              </a:rPr>
              <a:t>valence electron. It loses </a:t>
            </a:r>
            <a:r>
              <a:rPr sz="2000" b="1" dirty="0">
                <a:solidFill>
                  <a:srgbClr val="0000FF"/>
                </a:solidFill>
                <a:latin typeface="Arial"/>
                <a:cs typeface="Arial"/>
              </a:rPr>
              <a:t>1 electron and </a:t>
            </a:r>
            <a:r>
              <a:rPr sz="2000" b="1" spc="-5" dirty="0">
                <a:solidFill>
                  <a:srgbClr val="0000FF"/>
                </a:solidFill>
                <a:latin typeface="Arial"/>
                <a:cs typeface="Arial"/>
              </a:rPr>
              <a:t>forms </a:t>
            </a:r>
            <a:r>
              <a:rPr sz="2000" b="1" dirty="0">
                <a:solidFill>
                  <a:srgbClr val="0000FF"/>
                </a:solidFill>
                <a:latin typeface="Arial"/>
                <a:cs typeface="Arial"/>
              </a:rPr>
              <a:t>a</a:t>
            </a:r>
            <a:r>
              <a:rPr sz="2000" b="1" spc="-5" dirty="0">
                <a:solidFill>
                  <a:srgbClr val="0000FF"/>
                </a:solidFill>
                <a:latin typeface="Arial"/>
                <a:cs typeface="Arial"/>
              </a:rPr>
              <a:t> sodium</a:t>
            </a:r>
            <a:endParaRPr sz="2000">
              <a:latin typeface="Arial"/>
              <a:cs typeface="Arial"/>
            </a:endParaRPr>
          </a:p>
          <a:p>
            <a:pPr marL="25400">
              <a:lnSpc>
                <a:spcPct val="100000"/>
              </a:lnSpc>
              <a:spcBef>
                <a:spcPts val="270"/>
              </a:spcBef>
            </a:pPr>
            <a:r>
              <a:rPr sz="2000" b="1" spc="-5" dirty="0">
                <a:solidFill>
                  <a:srgbClr val="0000FF"/>
                </a:solidFill>
                <a:latin typeface="Arial"/>
                <a:cs typeface="Arial"/>
              </a:rPr>
              <a:t>ion </a:t>
            </a:r>
            <a:r>
              <a:rPr sz="2000" b="1" dirty="0">
                <a:solidFill>
                  <a:srgbClr val="0000FF"/>
                </a:solidFill>
                <a:latin typeface="Arial"/>
                <a:cs typeface="Arial"/>
              </a:rPr>
              <a:t>Na</a:t>
            </a:r>
            <a:r>
              <a:rPr sz="2000" b="1" spc="5" dirty="0">
                <a:solidFill>
                  <a:srgbClr val="0000FF"/>
                </a:solidFill>
                <a:latin typeface="Arial"/>
                <a:cs typeface="Arial"/>
              </a:rPr>
              <a:t> </a:t>
            </a:r>
            <a:r>
              <a:rPr sz="2100" b="1" spc="-15" baseline="27777" dirty="0">
                <a:solidFill>
                  <a:srgbClr val="0000FF"/>
                </a:solidFill>
                <a:latin typeface="Arial"/>
                <a:cs typeface="Arial"/>
              </a:rPr>
              <a:t>+</a:t>
            </a:r>
            <a:endParaRPr sz="2100" baseline="27777">
              <a:latin typeface="Arial"/>
              <a:cs typeface="Arial"/>
            </a:endParaRPr>
          </a:p>
        </p:txBody>
      </p:sp>
      <p:sp>
        <p:nvSpPr>
          <p:cNvPr id="4" name="object 4"/>
          <p:cNvSpPr txBox="1"/>
          <p:nvPr/>
        </p:nvSpPr>
        <p:spPr>
          <a:xfrm>
            <a:off x="1329689" y="2156459"/>
            <a:ext cx="3662679" cy="627380"/>
          </a:xfrm>
          <a:prstGeom prst="rect">
            <a:avLst/>
          </a:prstGeom>
        </p:spPr>
        <p:txBody>
          <a:bodyPr vert="horz" wrap="square" lIns="0" tIns="12700" rIns="0" bIns="0" rtlCol="0">
            <a:spAutoFit/>
          </a:bodyPr>
          <a:lstStyle/>
          <a:p>
            <a:pPr marL="38100" marR="43180" indent="698500">
              <a:lnSpc>
                <a:spcPct val="109700"/>
              </a:lnSpc>
              <a:spcBef>
                <a:spcPts val="100"/>
              </a:spcBef>
              <a:tabLst>
                <a:tab pos="2366010" algn="l"/>
                <a:tab pos="2963545" algn="l"/>
                <a:tab pos="3225800" algn="l"/>
              </a:tabLst>
            </a:pPr>
            <a:r>
              <a:rPr sz="1800" b="1" spc="-5" dirty="0">
                <a:solidFill>
                  <a:srgbClr val="0000FF"/>
                </a:solidFill>
                <a:latin typeface="Arial"/>
                <a:cs typeface="Arial"/>
              </a:rPr>
              <a:t>Na	Na</a:t>
            </a:r>
            <a:r>
              <a:rPr sz="1800" b="1" spc="35" dirty="0">
                <a:solidFill>
                  <a:srgbClr val="0000FF"/>
                </a:solidFill>
                <a:latin typeface="Arial"/>
                <a:cs typeface="Arial"/>
              </a:rPr>
              <a:t> </a:t>
            </a:r>
            <a:r>
              <a:rPr sz="2100" b="1" spc="-15" baseline="27777" dirty="0">
                <a:solidFill>
                  <a:srgbClr val="0000FF"/>
                </a:solidFill>
                <a:latin typeface="Arial"/>
                <a:cs typeface="Arial"/>
              </a:rPr>
              <a:t>+	</a:t>
            </a:r>
            <a:r>
              <a:rPr sz="1800" b="1" dirty="0">
                <a:solidFill>
                  <a:srgbClr val="0000FF"/>
                </a:solidFill>
                <a:latin typeface="Arial"/>
                <a:cs typeface="Arial"/>
              </a:rPr>
              <a:t>+	1</a:t>
            </a:r>
            <a:r>
              <a:rPr sz="1800" b="1" spc="-100" dirty="0">
                <a:solidFill>
                  <a:srgbClr val="0000FF"/>
                </a:solidFill>
                <a:latin typeface="Arial"/>
                <a:cs typeface="Arial"/>
              </a:rPr>
              <a:t> </a:t>
            </a:r>
            <a:r>
              <a:rPr sz="1800" b="1" dirty="0">
                <a:solidFill>
                  <a:srgbClr val="0000FF"/>
                </a:solidFill>
                <a:latin typeface="Arial"/>
                <a:cs typeface="Arial"/>
              </a:rPr>
              <a:t>e</a:t>
            </a:r>
            <a:r>
              <a:rPr sz="2400" b="1" baseline="29513" dirty="0">
                <a:solidFill>
                  <a:srgbClr val="0000FF"/>
                </a:solidFill>
                <a:latin typeface="Arial"/>
                <a:cs typeface="Arial"/>
              </a:rPr>
              <a:t>-  </a:t>
            </a:r>
            <a:r>
              <a:rPr sz="1800" b="1" spc="-30" dirty="0">
                <a:solidFill>
                  <a:srgbClr val="0000FF"/>
                </a:solidFill>
                <a:latin typeface="Arial"/>
                <a:cs typeface="Arial"/>
              </a:rPr>
              <a:t>AN </a:t>
            </a:r>
            <a:r>
              <a:rPr sz="1800" b="1" dirty="0">
                <a:solidFill>
                  <a:srgbClr val="0000FF"/>
                </a:solidFill>
                <a:latin typeface="Arial"/>
                <a:cs typeface="Arial"/>
              </a:rPr>
              <a:t>=</a:t>
            </a:r>
            <a:r>
              <a:rPr sz="1800" b="1" spc="25" dirty="0">
                <a:solidFill>
                  <a:srgbClr val="0000FF"/>
                </a:solidFill>
                <a:latin typeface="Arial"/>
                <a:cs typeface="Arial"/>
              </a:rPr>
              <a:t> </a:t>
            </a:r>
            <a:r>
              <a:rPr sz="1800" b="1" spc="-5" dirty="0">
                <a:solidFill>
                  <a:srgbClr val="0000FF"/>
                </a:solidFill>
                <a:latin typeface="Arial"/>
                <a:cs typeface="Arial"/>
              </a:rPr>
              <a:t>11</a:t>
            </a:r>
            <a:endParaRPr sz="1800">
              <a:latin typeface="Arial"/>
              <a:cs typeface="Arial"/>
            </a:endParaRPr>
          </a:p>
        </p:txBody>
      </p:sp>
      <p:sp>
        <p:nvSpPr>
          <p:cNvPr id="5" name="object 5"/>
          <p:cNvSpPr txBox="1"/>
          <p:nvPr/>
        </p:nvSpPr>
        <p:spPr>
          <a:xfrm>
            <a:off x="3654443" y="2631439"/>
            <a:ext cx="1412875" cy="833119"/>
          </a:xfrm>
          <a:prstGeom prst="rect">
            <a:avLst/>
          </a:prstGeom>
        </p:spPr>
        <p:txBody>
          <a:bodyPr vert="horz" wrap="square" lIns="0" tIns="142240" rIns="0" bIns="0" rtlCol="0">
            <a:spAutoFit/>
          </a:bodyPr>
          <a:lstStyle/>
          <a:p>
            <a:pPr marL="38100">
              <a:lnSpc>
                <a:spcPct val="100000"/>
              </a:lnSpc>
              <a:spcBef>
                <a:spcPts val="1120"/>
              </a:spcBef>
            </a:pPr>
            <a:r>
              <a:rPr sz="1800" b="1" spc="-5" dirty="0">
                <a:solidFill>
                  <a:srgbClr val="0000FF"/>
                </a:solidFill>
                <a:latin typeface="Arial"/>
                <a:cs typeface="Arial"/>
              </a:rPr>
              <a:t>2,8</a:t>
            </a:r>
            <a:endParaRPr sz="1800">
              <a:latin typeface="Arial"/>
              <a:cs typeface="Arial"/>
            </a:endParaRPr>
          </a:p>
          <a:p>
            <a:pPr marL="50165">
              <a:lnSpc>
                <a:spcPct val="100000"/>
              </a:lnSpc>
              <a:spcBef>
                <a:spcPts val="1019"/>
              </a:spcBef>
              <a:tabLst>
                <a:tab pos="987425" algn="l"/>
              </a:tabLst>
            </a:pPr>
            <a:r>
              <a:rPr sz="1800" b="1" dirty="0">
                <a:solidFill>
                  <a:srgbClr val="0000FF"/>
                </a:solidFill>
                <a:latin typeface="Arial"/>
                <a:cs typeface="Arial"/>
              </a:rPr>
              <a:t>Mg</a:t>
            </a:r>
            <a:r>
              <a:rPr sz="1800" b="1" spc="40" dirty="0">
                <a:solidFill>
                  <a:srgbClr val="0000FF"/>
                </a:solidFill>
                <a:latin typeface="Arial"/>
                <a:cs typeface="Arial"/>
              </a:rPr>
              <a:t> </a:t>
            </a:r>
            <a:r>
              <a:rPr sz="2100" b="1" spc="-7" baseline="27777" dirty="0">
                <a:solidFill>
                  <a:srgbClr val="0000FF"/>
                </a:solidFill>
                <a:latin typeface="Arial"/>
                <a:cs typeface="Arial"/>
              </a:rPr>
              <a:t>2+</a:t>
            </a:r>
            <a:r>
              <a:rPr sz="2100" b="1" spc="284" baseline="27777" dirty="0">
                <a:solidFill>
                  <a:srgbClr val="0000FF"/>
                </a:solidFill>
                <a:latin typeface="Arial"/>
                <a:cs typeface="Arial"/>
              </a:rPr>
              <a:t> </a:t>
            </a:r>
            <a:r>
              <a:rPr sz="1800" b="1" dirty="0">
                <a:solidFill>
                  <a:srgbClr val="0000FF"/>
                </a:solidFill>
                <a:latin typeface="Arial"/>
                <a:cs typeface="Arial"/>
              </a:rPr>
              <a:t>+	2</a:t>
            </a:r>
            <a:r>
              <a:rPr sz="1800" b="1" spc="-65" dirty="0">
                <a:solidFill>
                  <a:srgbClr val="0000FF"/>
                </a:solidFill>
                <a:latin typeface="Arial"/>
                <a:cs typeface="Arial"/>
              </a:rPr>
              <a:t> </a:t>
            </a:r>
            <a:r>
              <a:rPr sz="1800" b="1" spc="5" dirty="0">
                <a:solidFill>
                  <a:srgbClr val="0000FF"/>
                </a:solidFill>
                <a:latin typeface="Arial"/>
                <a:cs typeface="Arial"/>
              </a:rPr>
              <a:t>e</a:t>
            </a:r>
            <a:r>
              <a:rPr sz="2400" b="1" spc="7" baseline="29513" dirty="0">
                <a:solidFill>
                  <a:srgbClr val="0000FF"/>
                </a:solidFill>
                <a:latin typeface="Arial"/>
                <a:cs typeface="Arial"/>
              </a:rPr>
              <a:t>-</a:t>
            </a:r>
            <a:endParaRPr sz="2400" baseline="29513">
              <a:latin typeface="Arial"/>
              <a:cs typeface="Arial"/>
            </a:endParaRPr>
          </a:p>
        </p:txBody>
      </p:sp>
      <p:sp>
        <p:nvSpPr>
          <p:cNvPr id="6" name="object 6"/>
          <p:cNvSpPr txBox="1"/>
          <p:nvPr/>
        </p:nvSpPr>
        <p:spPr>
          <a:xfrm>
            <a:off x="1254760" y="2631439"/>
            <a:ext cx="2278380" cy="1410970"/>
          </a:xfrm>
          <a:prstGeom prst="rect">
            <a:avLst/>
          </a:prstGeom>
        </p:spPr>
        <p:txBody>
          <a:bodyPr vert="horz" wrap="square" lIns="0" tIns="142240" rIns="0" bIns="0" rtlCol="0">
            <a:spAutoFit/>
          </a:bodyPr>
          <a:lstStyle/>
          <a:p>
            <a:pPr marL="269240">
              <a:lnSpc>
                <a:spcPct val="100000"/>
              </a:lnSpc>
              <a:spcBef>
                <a:spcPts val="1120"/>
              </a:spcBef>
              <a:tabLst>
                <a:tab pos="2265045" algn="l"/>
              </a:tabLst>
            </a:pPr>
            <a:r>
              <a:rPr sz="1800" b="1" spc="-5" dirty="0">
                <a:solidFill>
                  <a:srgbClr val="0000FF"/>
                </a:solidFill>
                <a:latin typeface="Arial"/>
                <a:cs typeface="Arial"/>
              </a:rPr>
              <a:t>EC </a:t>
            </a:r>
            <a:r>
              <a:rPr sz="1800" b="1" dirty="0">
                <a:solidFill>
                  <a:srgbClr val="0000FF"/>
                </a:solidFill>
                <a:latin typeface="Arial"/>
                <a:cs typeface="Arial"/>
              </a:rPr>
              <a:t>=</a:t>
            </a:r>
            <a:r>
              <a:rPr sz="1800" b="1" spc="-90" dirty="0">
                <a:solidFill>
                  <a:srgbClr val="0000FF"/>
                </a:solidFill>
                <a:latin typeface="Arial"/>
                <a:cs typeface="Arial"/>
              </a:rPr>
              <a:t> </a:t>
            </a:r>
            <a:r>
              <a:rPr sz="1800" b="1" spc="-5" dirty="0">
                <a:solidFill>
                  <a:srgbClr val="0000FF"/>
                </a:solidFill>
                <a:latin typeface="Arial"/>
                <a:cs typeface="Arial"/>
              </a:rPr>
              <a:t>2,8</a:t>
            </a:r>
            <a:r>
              <a:rPr sz="1800" b="1" u="heavy" spc="-5" dirty="0">
                <a:solidFill>
                  <a:srgbClr val="0000FF"/>
                </a:solidFill>
                <a:uFill>
                  <a:solidFill>
                    <a:srgbClr val="0000FF"/>
                  </a:solidFill>
                </a:uFill>
                <a:latin typeface="Arial"/>
                <a:cs typeface="Arial"/>
              </a:rPr>
              <a:t>,1	</a:t>
            </a:r>
            <a:endParaRPr sz="1800">
              <a:latin typeface="Arial"/>
              <a:cs typeface="Arial"/>
            </a:endParaRPr>
          </a:p>
          <a:p>
            <a:pPr marL="12700" marR="1159510" indent="768350">
              <a:lnSpc>
                <a:spcPct val="110200"/>
              </a:lnSpc>
              <a:spcBef>
                <a:spcPts val="800"/>
              </a:spcBef>
            </a:pPr>
            <a:r>
              <a:rPr sz="1800" b="1" dirty="0">
                <a:solidFill>
                  <a:srgbClr val="0000FF"/>
                </a:solidFill>
                <a:latin typeface="Arial"/>
                <a:cs typeface="Arial"/>
              </a:rPr>
              <a:t>Mg  </a:t>
            </a:r>
            <a:r>
              <a:rPr sz="1800" b="1" spc="-30" dirty="0">
                <a:solidFill>
                  <a:srgbClr val="0000FF"/>
                </a:solidFill>
                <a:latin typeface="Arial"/>
                <a:cs typeface="Arial"/>
              </a:rPr>
              <a:t>AN </a:t>
            </a:r>
            <a:r>
              <a:rPr sz="1800" b="1" dirty="0">
                <a:solidFill>
                  <a:srgbClr val="0000FF"/>
                </a:solidFill>
                <a:latin typeface="Arial"/>
                <a:cs typeface="Arial"/>
              </a:rPr>
              <a:t>=</a:t>
            </a:r>
            <a:r>
              <a:rPr sz="1800" b="1" spc="-210" dirty="0">
                <a:solidFill>
                  <a:srgbClr val="0000FF"/>
                </a:solidFill>
                <a:latin typeface="Arial"/>
                <a:cs typeface="Arial"/>
              </a:rPr>
              <a:t> </a:t>
            </a:r>
            <a:r>
              <a:rPr sz="1800" b="1" spc="-5" dirty="0">
                <a:solidFill>
                  <a:srgbClr val="0000FF"/>
                </a:solidFill>
                <a:latin typeface="Arial"/>
                <a:cs typeface="Arial"/>
              </a:rPr>
              <a:t>12</a:t>
            </a:r>
            <a:endParaRPr sz="1800">
              <a:latin typeface="Arial"/>
              <a:cs typeface="Arial"/>
            </a:endParaRPr>
          </a:p>
          <a:p>
            <a:pPr marL="204470">
              <a:lnSpc>
                <a:spcPct val="100000"/>
              </a:lnSpc>
              <a:spcBef>
                <a:spcPts val="10"/>
              </a:spcBef>
            </a:pPr>
            <a:r>
              <a:rPr sz="1800" b="1" spc="-5" dirty="0">
                <a:solidFill>
                  <a:srgbClr val="0000FF"/>
                </a:solidFill>
                <a:latin typeface="Arial"/>
                <a:cs typeface="Arial"/>
              </a:rPr>
              <a:t>EC </a:t>
            </a:r>
            <a:r>
              <a:rPr sz="1800" b="1" dirty="0">
                <a:solidFill>
                  <a:srgbClr val="0000FF"/>
                </a:solidFill>
                <a:latin typeface="Arial"/>
                <a:cs typeface="Arial"/>
              </a:rPr>
              <a:t>=</a:t>
            </a:r>
            <a:r>
              <a:rPr sz="1800" b="1" spc="-15" dirty="0">
                <a:solidFill>
                  <a:srgbClr val="0000FF"/>
                </a:solidFill>
                <a:latin typeface="Arial"/>
                <a:cs typeface="Arial"/>
              </a:rPr>
              <a:t> </a:t>
            </a:r>
            <a:r>
              <a:rPr sz="1800" b="1" spc="-5" dirty="0">
                <a:solidFill>
                  <a:srgbClr val="0000FF"/>
                </a:solidFill>
                <a:latin typeface="Arial"/>
                <a:cs typeface="Arial"/>
              </a:rPr>
              <a:t>2,8,2</a:t>
            </a:r>
            <a:endParaRPr sz="1800">
              <a:latin typeface="Arial"/>
              <a:cs typeface="Arial"/>
            </a:endParaRPr>
          </a:p>
        </p:txBody>
      </p:sp>
      <p:sp>
        <p:nvSpPr>
          <p:cNvPr id="7" name="object 7"/>
          <p:cNvSpPr txBox="1"/>
          <p:nvPr/>
        </p:nvSpPr>
        <p:spPr>
          <a:xfrm>
            <a:off x="3680132" y="3742690"/>
            <a:ext cx="34353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2,8</a:t>
            </a:r>
            <a:endParaRPr sz="1800">
              <a:latin typeface="Arial"/>
              <a:cs typeface="Arial"/>
            </a:endParaRPr>
          </a:p>
        </p:txBody>
      </p:sp>
      <p:sp>
        <p:nvSpPr>
          <p:cNvPr id="8" name="object 8"/>
          <p:cNvSpPr txBox="1"/>
          <p:nvPr/>
        </p:nvSpPr>
        <p:spPr>
          <a:xfrm>
            <a:off x="205740" y="4006850"/>
            <a:ext cx="8667750" cy="1408430"/>
          </a:xfrm>
          <a:prstGeom prst="rect">
            <a:avLst/>
          </a:prstGeom>
        </p:spPr>
        <p:txBody>
          <a:bodyPr vert="horz" wrap="square" lIns="0" tIns="68580" rIns="0" bIns="0" rtlCol="0">
            <a:spAutoFit/>
          </a:bodyPr>
          <a:lstStyle/>
          <a:p>
            <a:pPr marL="38100" marR="310515" indent="287020">
              <a:lnSpc>
                <a:spcPts val="2450"/>
              </a:lnSpc>
              <a:spcBef>
                <a:spcPts val="540"/>
              </a:spcBef>
            </a:pPr>
            <a:r>
              <a:rPr sz="2400" b="1" u="heavy" spc="-5" dirty="0">
                <a:solidFill>
                  <a:srgbClr val="FF3300"/>
                </a:solidFill>
                <a:uFill>
                  <a:solidFill>
                    <a:srgbClr val="FF3300"/>
                  </a:solidFill>
                </a:uFill>
                <a:latin typeface="Arial"/>
                <a:cs typeface="Arial"/>
              </a:rPr>
              <a:t>Non metals</a:t>
            </a:r>
            <a:r>
              <a:rPr sz="2400" b="1" spc="-5" dirty="0">
                <a:solidFill>
                  <a:srgbClr val="FF3300"/>
                </a:solidFill>
                <a:latin typeface="Arial"/>
                <a:cs typeface="Arial"/>
              </a:rPr>
              <a:t> </a:t>
            </a:r>
            <a:r>
              <a:rPr sz="2400" b="1" spc="5" dirty="0">
                <a:solidFill>
                  <a:srgbClr val="FF3300"/>
                </a:solidFill>
                <a:latin typeface="Arial"/>
                <a:cs typeface="Arial"/>
              </a:rPr>
              <a:t>:- </a:t>
            </a:r>
            <a:r>
              <a:rPr sz="2000" b="1" spc="-5" dirty="0">
                <a:solidFill>
                  <a:srgbClr val="0000FF"/>
                </a:solidFill>
                <a:latin typeface="Arial"/>
                <a:cs typeface="Arial"/>
              </a:rPr>
              <a:t>gain electrons and become negative ions. So they  are called </a:t>
            </a:r>
            <a:r>
              <a:rPr sz="2000" b="1" spc="-5" dirty="0">
                <a:solidFill>
                  <a:srgbClr val="FF3300"/>
                </a:solidFill>
                <a:latin typeface="Arial"/>
                <a:cs typeface="Arial"/>
              </a:rPr>
              <a:t>electro negative</a:t>
            </a:r>
            <a:r>
              <a:rPr sz="2000" b="1" spc="20" dirty="0">
                <a:solidFill>
                  <a:srgbClr val="FF3300"/>
                </a:solidFill>
                <a:latin typeface="Arial"/>
                <a:cs typeface="Arial"/>
              </a:rPr>
              <a:t> </a:t>
            </a:r>
            <a:r>
              <a:rPr sz="2000" b="1" spc="-5" dirty="0">
                <a:solidFill>
                  <a:srgbClr val="FF3300"/>
                </a:solidFill>
                <a:latin typeface="Arial"/>
                <a:cs typeface="Arial"/>
              </a:rPr>
              <a:t>elements.</a:t>
            </a:r>
            <a:endParaRPr sz="2000">
              <a:latin typeface="Arial"/>
              <a:cs typeface="Arial"/>
            </a:endParaRPr>
          </a:p>
          <a:p>
            <a:pPr marL="38100">
              <a:lnSpc>
                <a:spcPts val="2330"/>
              </a:lnSpc>
            </a:pPr>
            <a:r>
              <a:rPr sz="2000" b="1" spc="-5" dirty="0">
                <a:solidFill>
                  <a:srgbClr val="0000FF"/>
                </a:solidFill>
                <a:latin typeface="Arial"/>
                <a:cs typeface="Arial"/>
              </a:rPr>
              <a:t>Eg:- </a:t>
            </a:r>
            <a:r>
              <a:rPr sz="2000" b="1" spc="-10" dirty="0">
                <a:solidFill>
                  <a:srgbClr val="0000FF"/>
                </a:solidFill>
                <a:latin typeface="Arial"/>
                <a:cs typeface="Arial"/>
              </a:rPr>
              <a:t>The </a:t>
            </a:r>
            <a:r>
              <a:rPr sz="2000" b="1" spc="-5" dirty="0">
                <a:solidFill>
                  <a:srgbClr val="0000FF"/>
                </a:solidFill>
                <a:latin typeface="Arial"/>
                <a:cs typeface="Arial"/>
              </a:rPr>
              <a:t>atomic number </a:t>
            </a:r>
            <a:r>
              <a:rPr sz="2000" b="1" dirty="0">
                <a:solidFill>
                  <a:srgbClr val="0000FF"/>
                </a:solidFill>
                <a:latin typeface="Arial"/>
                <a:cs typeface="Arial"/>
              </a:rPr>
              <a:t>of </a:t>
            </a:r>
            <a:r>
              <a:rPr sz="2000" b="1" spc="-5" dirty="0">
                <a:solidFill>
                  <a:srgbClr val="0000FF"/>
                </a:solidFill>
                <a:latin typeface="Arial"/>
                <a:cs typeface="Arial"/>
              </a:rPr>
              <a:t>chlorine is </a:t>
            </a:r>
            <a:r>
              <a:rPr sz="2000" b="1" dirty="0">
                <a:solidFill>
                  <a:srgbClr val="0000FF"/>
                </a:solidFill>
                <a:latin typeface="Arial"/>
                <a:cs typeface="Arial"/>
              </a:rPr>
              <a:t>17, </a:t>
            </a:r>
            <a:r>
              <a:rPr sz="2000" b="1" spc="-5" dirty="0">
                <a:solidFill>
                  <a:srgbClr val="0000FF"/>
                </a:solidFill>
                <a:latin typeface="Arial"/>
                <a:cs typeface="Arial"/>
              </a:rPr>
              <a:t>its electronic configuration</a:t>
            </a:r>
            <a:r>
              <a:rPr sz="2000" b="1" spc="60" dirty="0">
                <a:solidFill>
                  <a:srgbClr val="0000FF"/>
                </a:solidFill>
                <a:latin typeface="Arial"/>
                <a:cs typeface="Arial"/>
              </a:rPr>
              <a:t> </a:t>
            </a:r>
            <a:r>
              <a:rPr sz="2000" b="1" spc="-5" dirty="0">
                <a:solidFill>
                  <a:srgbClr val="0000FF"/>
                </a:solidFill>
                <a:latin typeface="Arial"/>
                <a:cs typeface="Arial"/>
              </a:rPr>
              <a:t>is</a:t>
            </a:r>
            <a:endParaRPr sz="2000">
              <a:latin typeface="Arial"/>
              <a:cs typeface="Arial"/>
            </a:endParaRPr>
          </a:p>
          <a:p>
            <a:pPr marL="38100">
              <a:lnSpc>
                <a:spcPct val="100000"/>
              </a:lnSpc>
              <a:spcBef>
                <a:spcPts val="819"/>
              </a:spcBef>
            </a:pPr>
            <a:r>
              <a:rPr sz="2000" b="1" spc="-5" dirty="0">
                <a:solidFill>
                  <a:srgbClr val="0000FF"/>
                </a:solidFill>
                <a:latin typeface="Arial"/>
                <a:cs typeface="Arial"/>
              </a:rPr>
              <a:t>2,8,7, it has </a:t>
            </a:r>
            <a:r>
              <a:rPr sz="2000" b="1" dirty="0">
                <a:solidFill>
                  <a:srgbClr val="0000FF"/>
                </a:solidFill>
                <a:latin typeface="Arial"/>
                <a:cs typeface="Arial"/>
              </a:rPr>
              <a:t>7 </a:t>
            </a:r>
            <a:r>
              <a:rPr sz="2000" b="1" spc="-5" dirty="0">
                <a:solidFill>
                  <a:srgbClr val="0000FF"/>
                </a:solidFill>
                <a:latin typeface="Arial"/>
                <a:cs typeface="Arial"/>
              </a:rPr>
              <a:t>valence. It gains </a:t>
            </a:r>
            <a:r>
              <a:rPr sz="2000" b="1" dirty="0">
                <a:solidFill>
                  <a:srgbClr val="0000FF"/>
                </a:solidFill>
                <a:latin typeface="Arial"/>
                <a:cs typeface="Arial"/>
              </a:rPr>
              <a:t>1 </a:t>
            </a:r>
            <a:r>
              <a:rPr sz="2000" b="1" spc="-5" dirty="0">
                <a:solidFill>
                  <a:srgbClr val="0000FF"/>
                </a:solidFill>
                <a:latin typeface="Arial"/>
                <a:cs typeface="Arial"/>
              </a:rPr>
              <a:t>electron </a:t>
            </a:r>
            <a:r>
              <a:rPr sz="2000" b="1" dirty="0">
                <a:solidFill>
                  <a:srgbClr val="0000FF"/>
                </a:solidFill>
                <a:latin typeface="Arial"/>
                <a:cs typeface="Arial"/>
              </a:rPr>
              <a:t>and </a:t>
            </a:r>
            <a:r>
              <a:rPr sz="2000" b="1" spc="-5" dirty="0">
                <a:solidFill>
                  <a:srgbClr val="0000FF"/>
                </a:solidFill>
                <a:latin typeface="Arial"/>
                <a:cs typeface="Arial"/>
              </a:rPr>
              <a:t>forms </a:t>
            </a:r>
            <a:r>
              <a:rPr sz="2000" b="1" dirty="0">
                <a:solidFill>
                  <a:srgbClr val="0000FF"/>
                </a:solidFill>
                <a:latin typeface="Arial"/>
                <a:cs typeface="Arial"/>
              </a:rPr>
              <a:t>a </a:t>
            </a:r>
            <a:r>
              <a:rPr sz="2000" b="1" spc="-5" dirty="0">
                <a:solidFill>
                  <a:srgbClr val="0000FF"/>
                </a:solidFill>
                <a:latin typeface="Arial"/>
                <a:cs typeface="Arial"/>
              </a:rPr>
              <a:t>chloride ion </a:t>
            </a:r>
            <a:r>
              <a:rPr sz="2000" b="1" dirty="0">
                <a:solidFill>
                  <a:srgbClr val="0000FF"/>
                </a:solidFill>
                <a:latin typeface="Arial"/>
                <a:cs typeface="Arial"/>
              </a:rPr>
              <a:t>Cl</a:t>
            </a:r>
            <a:r>
              <a:rPr sz="2000" b="1" spc="50" dirty="0">
                <a:solidFill>
                  <a:srgbClr val="0000FF"/>
                </a:solidFill>
                <a:latin typeface="Arial"/>
                <a:cs typeface="Arial"/>
              </a:rPr>
              <a:t> </a:t>
            </a:r>
            <a:r>
              <a:rPr sz="2400" b="1" spc="7" baseline="29513" dirty="0">
                <a:solidFill>
                  <a:srgbClr val="0000FF"/>
                </a:solidFill>
                <a:latin typeface="Arial"/>
                <a:cs typeface="Arial"/>
              </a:rPr>
              <a:t>-</a:t>
            </a:r>
            <a:endParaRPr sz="2400" baseline="29513">
              <a:latin typeface="Arial"/>
              <a:cs typeface="Arial"/>
            </a:endParaRPr>
          </a:p>
        </p:txBody>
      </p:sp>
      <p:sp>
        <p:nvSpPr>
          <p:cNvPr id="9" name="object 9"/>
          <p:cNvSpPr txBox="1"/>
          <p:nvPr/>
        </p:nvSpPr>
        <p:spPr>
          <a:xfrm>
            <a:off x="1357630" y="5514340"/>
            <a:ext cx="1610360" cy="1295400"/>
          </a:xfrm>
          <a:prstGeom prst="rect">
            <a:avLst/>
          </a:prstGeom>
        </p:spPr>
        <p:txBody>
          <a:bodyPr vert="horz" wrap="square" lIns="0" tIns="12700" rIns="0" bIns="0" rtlCol="0">
            <a:spAutoFit/>
          </a:bodyPr>
          <a:lstStyle/>
          <a:p>
            <a:pPr marL="38100" marR="30480" indent="530860">
              <a:lnSpc>
                <a:spcPct val="109700"/>
              </a:lnSpc>
              <a:spcBef>
                <a:spcPts val="100"/>
              </a:spcBef>
              <a:tabLst>
                <a:tab pos="923290" algn="l"/>
                <a:tab pos="1185545" algn="l"/>
              </a:tabLst>
            </a:pPr>
            <a:r>
              <a:rPr sz="1800" b="1" spc="-5" dirty="0">
                <a:solidFill>
                  <a:srgbClr val="0000FF"/>
                </a:solidFill>
                <a:latin typeface="Arial"/>
                <a:cs typeface="Arial"/>
              </a:rPr>
              <a:t>Cl	</a:t>
            </a:r>
            <a:r>
              <a:rPr sz="1800" b="1" dirty="0">
                <a:solidFill>
                  <a:srgbClr val="0000FF"/>
                </a:solidFill>
                <a:latin typeface="Arial"/>
                <a:cs typeface="Arial"/>
              </a:rPr>
              <a:t>+	1</a:t>
            </a:r>
            <a:r>
              <a:rPr sz="1800" b="1" spc="-95" dirty="0">
                <a:solidFill>
                  <a:srgbClr val="0000FF"/>
                </a:solidFill>
                <a:latin typeface="Arial"/>
                <a:cs typeface="Arial"/>
              </a:rPr>
              <a:t> </a:t>
            </a:r>
            <a:r>
              <a:rPr sz="1800" b="1" dirty="0">
                <a:solidFill>
                  <a:srgbClr val="0000FF"/>
                </a:solidFill>
                <a:latin typeface="Arial"/>
                <a:cs typeface="Arial"/>
              </a:rPr>
              <a:t>e</a:t>
            </a:r>
            <a:r>
              <a:rPr sz="2400" b="1" baseline="29513" dirty="0">
                <a:solidFill>
                  <a:srgbClr val="0000FF"/>
                </a:solidFill>
                <a:latin typeface="Arial"/>
                <a:cs typeface="Arial"/>
              </a:rPr>
              <a:t>-  </a:t>
            </a:r>
            <a:r>
              <a:rPr sz="1800" b="1" spc="-30" dirty="0">
                <a:solidFill>
                  <a:srgbClr val="0000FF"/>
                </a:solidFill>
                <a:latin typeface="Arial"/>
                <a:cs typeface="Arial"/>
              </a:rPr>
              <a:t>AN </a:t>
            </a:r>
            <a:r>
              <a:rPr sz="1800" b="1" dirty="0">
                <a:solidFill>
                  <a:srgbClr val="0000FF"/>
                </a:solidFill>
                <a:latin typeface="Arial"/>
                <a:cs typeface="Arial"/>
              </a:rPr>
              <a:t>=</a:t>
            </a:r>
            <a:r>
              <a:rPr sz="1800" b="1" spc="20" dirty="0">
                <a:solidFill>
                  <a:srgbClr val="0000FF"/>
                </a:solidFill>
                <a:latin typeface="Arial"/>
                <a:cs typeface="Arial"/>
              </a:rPr>
              <a:t> </a:t>
            </a:r>
            <a:r>
              <a:rPr sz="1800" b="1" spc="-10" dirty="0">
                <a:solidFill>
                  <a:srgbClr val="0000FF"/>
                </a:solidFill>
                <a:latin typeface="Arial"/>
                <a:cs typeface="Arial"/>
              </a:rPr>
              <a:t>17</a:t>
            </a:r>
            <a:endParaRPr sz="1800">
              <a:latin typeface="Arial"/>
              <a:cs typeface="Arial"/>
            </a:endParaRPr>
          </a:p>
          <a:p>
            <a:pPr marL="38100">
              <a:lnSpc>
                <a:spcPct val="100000"/>
              </a:lnSpc>
              <a:spcBef>
                <a:spcPts val="10"/>
              </a:spcBef>
            </a:pPr>
            <a:r>
              <a:rPr sz="1800" b="1" spc="-5" dirty="0">
                <a:solidFill>
                  <a:srgbClr val="0000FF"/>
                </a:solidFill>
                <a:latin typeface="Arial"/>
                <a:cs typeface="Arial"/>
              </a:rPr>
              <a:t>EC </a:t>
            </a:r>
            <a:r>
              <a:rPr sz="1800" b="1" dirty="0">
                <a:solidFill>
                  <a:srgbClr val="0000FF"/>
                </a:solidFill>
                <a:latin typeface="Arial"/>
                <a:cs typeface="Arial"/>
              </a:rPr>
              <a:t>=</a:t>
            </a:r>
            <a:r>
              <a:rPr sz="1800" b="1" spc="-20" dirty="0">
                <a:solidFill>
                  <a:srgbClr val="0000FF"/>
                </a:solidFill>
                <a:latin typeface="Arial"/>
                <a:cs typeface="Arial"/>
              </a:rPr>
              <a:t> </a:t>
            </a:r>
            <a:r>
              <a:rPr sz="1800" b="1" spc="-5" dirty="0">
                <a:solidFill>
                  <a:srgbClr val="0000FF"/>
                </a:solidFill>
                <a:latin typeface="Arial"/>
                <a:cs typeface="Arial"/>
              </a:rPr>
              <a:t>2,8,7</a:t>
            </a:r>
            <a:endParaRPr sz="1800">
              <a:latin typeface="Arial"/>
              <a:cs typeface="Arial"/>
            </a:endParaRPr>
          </a:p>
          <a:p>
            <a:pPr marL="614680">
              <a:lnSpc>
                <a:spcPct val="100000"/>
              </a:lnSpc>
              <a:spcBef>
                <a:spcPts val="930"/>
              </a:spcBef>
              <a:tabLst>
                <a:tab pos="919480" algn="l"/>
                <a:tab pos="1180465" algn="l"/>
              </a:tabLst>
            </a:pPr>
            <a:r>
              <a:rPr sz="1800" b="1" dirty="0">
                <a:solidFill>
                  <a:srgbClr val="0000FF"/>
                </a:solidFill>
                <a:latin typeface="Arial"/>
                <a:cs typeface="Arial"/>
              </a:rPr>
              <a:t>O	+	2e</a:t>
            </a:r>
            <a:r>
              <a:rPr sz="2400" b="1" baseline="29513" dirty="0">
                <a:solidFill>
                  <a:srgbClr val="0000FF"/>
                </a:solidFill>
                <a:latin typeface="Arial"/>
                <a:cs typeface="Arial"/>
              </a:rPr>
              <a:t>-</a:t>
            </a:r>
            <a:endParaRPr sz="2400" baseline="29513">
              <a:latin typeface="Arial"/>
              <a:cs typeface="Arial"/>
            </a:endParaRPr>
          </a:p>
        </p:txBody>
      </p:sp>
      <p:sp>
        <p:nvSpPr>
          <p:cNvPr id="10" name="object 10"/>
          <p:cNvSpPr txBox="1"/>
          <p:nvPr/>
        </p:nvSpPr>
        <p:spPr>
          <a:xfrm>
            <a:off x="4010659" y="5541009"/>
            <a:ext cx="436880" cy="299720"/>
          </a:xfrm>
          <a:prstGeom prst="rect">
            <a:avLst/>
          </a:prstGeom>
        </p:spPr>
        <p:txBody>
          <a:bodyPr vert="horz" wrap="square" lIns="0" tIns="12700" rIns="0" bIns="0" rtlCol="0">
            <a:spAutoFit/>
          </a:bodyPr>
          <a:lstStyle/>
          <a:p>
            <a:pPr marL="38100">
              <a:lnSpc>
                <a:spcPct val="100000"/>
              </a:lnSpc>
              <a:spcBef>
                <a:spcPts val="100"/>
              </a:spcBef>
            </a:pPr>
            <a:r>
              <a:rPr sz="1800" b="1" spc="-5" dirty="0">
                <a:solidFill>
                  <a:srgbClr val="0000FF"/>
                </a:solidFill>
                <a:latin typeface="Arial"/>
                <a:cs typeface="Arial"/>
              </a:rPr>
              <a:t>Cl</a:t>
            </a:r>
            <a:r>
              <a:rPr sz="1800" b="1" spc="-60" dirty="0">
                <a:solidFill>
                  <a:srgbClr val="0000FF"/>
                </a:solidFill>
                <a:latin typeface="Arial"/>
                <a:cs typeface="Arial"/>
              </a:rPr>
              <a:t> </a:t>
            </a:r>
            <a:r>
              <a:rPr sz="2400" b="1" spc="7" baseline="29513" dirty="0">
                <a:solidFill>
                  <a:srgbClr val="0000FF"/>
                </a:solidFill>
                <a:latin typeface="Arial"/>
                <a:cs typeface="Arial"/>
              </a:rPr>
              <a:t>-</a:t>
            </a:r>
            <a:endParaRPr sz="2400" baseline="29513">
              <a:latin typeface="Arial"/>
              <a:cs typeface="Arial"/>
            </a:endParaRPr>
          </a:p>
        </p:txBody>
      </p:sp>
      <p:sp>
        <p:nvSpPr>
          <p:cNvPr id="11" name="object 11"/>
          <p:cNvSpPr txBox="1"/>
          <p:nvPr/>
        </p:nvSpPr>
        <p:spPr>
          <a:xfrm>
            <a:off x="3981450" y="6090920"/>
            <a:ext cx="639445" cy="627380"/>
          </a:xfrm>
          <a:prstGeom prst="rect">
            <a:avLst/>
          </a:prstGeom>
        </p:spPr>
        <p:txBody>
          <a:bodyPr vert="horz" wrap="square" lIns="0" tIns="39369" rIns="0" bIns="0" rtlCol="0">
            <a:spAutoFit/>
          </a:bodyPr>
          <a:lstStyle/>
          <a:p>
            <a:pPr marL="92710">
              <a:lnSpc>
                <a:spcPct val="100000"/>
              </a:lnSpc>
              <a:spcBef>
                <a:spcPts val="309"/>
              </a:spcBef>
            </a:pPr>
            <a:r>
              <a:rPr sz="1800" b="1" spc="-5" dirty="0">
                <a:solidFill>
                  <a:srgbClr val="0000FF"/>
                </a:solidFill>
                <a:latin typeface="Arial"/>
                <a:cs typeface="Arial"/>
              </a:rPr>
              <a:t>2,8,8</a:t>
            </a:r>
            <a:endParaRPr sz="1800">
              <a:latin typeface="Arial"/>
              <a:cs typeface="Arial"/>
            </a:endParaRPr>
          </a:p>
          <a:p>
            <a:pPr marL="38100">
              <a:lnSpc>
                <a:spcPct val="100000"/>
              </a:lnSpc>
              <a:spcBef>
                <a:spcPts val="209"/>
              </a:spcBef>
            </a:pPr>
            <a:r>
              <a:rPr sz="2700" b="1" baseline="-21604" dirty="0">
                <a:solidFill>
                  <a:srgbClr val="0000FF"/>
                </a:solidFill>
                <a:latin typeface="Arial"/>
                <a:cs typeface="Arial"/>
              </a:rPr>
              <a:t>O</a:t>
            </a:r>
            <a:r>
              <a:rPr sz="2700" b="1" spc="-30" baseline="-21604" dirty="0">
                <a:solidFill>
                  <a:srgbClr val="0000FF"/>
                </a:solidFill>
                <a:latin typeface="Arial"/>
                <a:cs typeface="Arial"/>
              </a:rPr>
              <a:t> </a:t>
            </a:r>
            <a:r>
              <a:rPr sz="1400" b="1" spc="-5" dirty="0">
                <a:solidFill>
                  <a:srgbClr val="0000FF"/>
                </a:solidFill>
                <a:latin typeface="Arial"/>
                <a:cs typeface="Arial"/>
              </a:rPr>
              <a:t>2-</a:t>
            </a:r>
            <a:endParaRPr sz="1400">
              <a:latin typeface="Arial"/>
              <a:cs typeface="Arial"/>
            </a:endParaRPr>
          </a:p>
        </p:txBody>
      </p:sp>
      <p:grpSp>
        <p:nvGrpSpPr>
          <p:cNvPr id="12" name="object 12"/>
          <p:cNvGrpSpPr/>
          <p:nvPr/>
        </p:nvGrpSpPr>
        <p:grpSpPr>
          <a:xfrm>
            <a:off x="2438400" y="2171700"/>
            <a:ext cx="1143000" cy="76200"/>
            <a:chOff x="2438400" y="2171700"/>
            <a:chExt cx="1143000" cy="76200"/>
          </a:xfrm>
        </p:grpSpPr>
        <p:sp>
          <p:nvSpPr>
            <p:cNvPr id="13" name="object 13"/>
            <p:cNvSpPr/>
            <p:nvPr/>
          </p:nvSpPr>
          <p:spPr>
            <a:xfrm>
              <a:off x="2438400" y="2209800"/>
              <a:ext cx="1082040" cy="0"/>
            </a:xfrm>
            <a:custGeom>
              <a:avLst/>
              <a:gdLst/>
              <a:ahLst/>
              <a:cxnLst/>
              <a:rect l="l" t="t" r="r" b="b"/>
              <a:pathLst>
                <a:path w="1082039">
                  <a:moveTo>
                    <a:pt x="0" y="0"/>
                  </a:moveTo>
                  <a:lnTo>
                    <a:pt x="1082039" y="0"/>
                  </a:lnTo>
                </a:path>
              </a:pathLst>
            </a:custGeom>
            <a:ln w="25400">
              <a:solidFill>
                <a:srgbClr val="0000FF"/>
              </a:solidFill>
            </a:ln>
          </p:spPr>
          <p:txBody>
            <a:bodyPr wrap="square" lIns="0" tIns="0" rIns="0" bIns="0" rtlCol="0"/>
            <a:lstStyle/>
            <a:p>
              <a:endParaRPr/>
            </a:p>
          </p:txBody>
        </p:sp>
        <p:sp>
          <p:nvSpPr>
            <p:cNvPr id="14" name="object 14"/>
            <p:cNvSpPr/>
            <p:nvPr/>
          </p:nvSpPr>
          <p:spPr>
            <a:xfrm>
              <a:off x="3505200" y="2171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15" name="object 15"/>
          <p:cNvSpPr/>
          <p:nvPr/>
        </p:nvSpPr>
        <p:spPr>
          <a:xfrm>
            <a:off x="3505200" y="30099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nvGrpSpPr>
          <p:cNvPr id="16" name="object 16"/>
          <p:cNvGrpSpPr/>
          <p:nvPr/>
        </p:nvGrpSpPr>
        <p:grpSpPr>
          <a:xfrm>
            <a:off x="2971800" y="5143500"/>
            <a:ext cx="1143000" cy="76200"/>
            <a:chOff x="2971800" y="5143500"/>
            <a:chExt cx="1143000" cy="76200"/>
          </a:xfrm>
        </p:grpSpPr>
        <p:sp>
          <p:nvSpPr>
            <p:cNvPr id="17" name="object 17"/>
            <p:cNvSpPr/>
            <p:nvPr/>
          </p:nvSpPr>
          <p:spPr>
            <a:xfrm>
              <a:off x="2971800" y="5181600"/>
              <a:ext cx="1082040" cy="0"/>
            </a:xfrm>
            <a:custGeom>
              <a:avLst/>
              <a:gdLst/>
              <a:ahLst/>
              <a:cxnLst/>
              <a:rect l="l" t="t" r="r" b="b"/>
              <a:pathLst>
                <a:path w="1082039">
                  <a:moveTo>
                    <a:pt x="0" y="0"/>
                  </a:moveTo>
                  <a:lnTo>
                    <a:pt x="1082039" y="0"/>
                  </a:lnTo>
                </a:path>
              </a:pathLst>
            </a:custGeom>
            <a:ln w="25400">
              <a:solidFill>
                <a:srgbClr val="0000FF"/>
              </a:solidFill>
            </a:ln>
          </p:spPr>
          <p:txBody>
            <a:bodyPr wrap="square" lIns="0" tIns="0" rIns="0" bIns="0" rtlCol="0"/>
            <a:lstStyle/>
            <a:p>
              <a:endParaRPr/>
            </a:p>
          </p:txBody>
        </p:sp>
        <p:sp>
          <p:nvSpPr>
            <p:cNvPr id="18" name="object 18"/>
            <p:cNvSpPr/>
            <p:nvPr/>
          </p:nvSpPr>
          <p:spPr>
            <a:xfrm>
              <a:off x="4038600" y="5143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9" name="object 19"/>
          <p:cNvGrpSpPr/>
          <p:nvPr/>
        </p:nvGrpSpPr>
        <p:grpSpPr>
          <a:xfrm>
            <a:off x="2971800" y="5981700"/>
            <a:ext cx="1143000" cy="76200"/>
            <a:chOff x="2971800" y="5981700"/>
            <a:chExt cx="1143000" cy="76200"/>
          </a:xfrm>
        </p:grpSpPr>
        <p:sp>
          <p:nvSpPr>
            <p:cNvPr id="20" name="object 20"/>
            <p:cNvSpPr/>
            <p:nvPr/>
          </p:nvSpPr>
          <p:spPr>
            <a:xfrm>
              <a:off x="2971800" y="6019800"/>
              <a:ext cx="1082040" cy="0"/>
            </a:xfrm>
            <a:custGeom>
              <a:avLst/>
              <a:gdLst/>
              <a:ahLst/>
              <a:cxnLst/>
              <a:rect l="l" t="t" r="r" b="b"/>
              <a:pathLst>
                <a:path w="1082039">
                  <a:moveTo>
                    <a:pt x="0" y="0"/>
                  </a:moveTo>
                  <a:lnTo>
                    <a:pt x="1082039" y="0"/>
                  </a:lnTo>
                </a:path>
              </a:pathLst>
            </a:custGeom>
            <a:ln w="25400">
              <a:solidFill>
                <a:srgbClr val="0000FF"/>
              </a:solidFill>
            </a:ln>
          </p:spPr>
          <p:txBody>
            <a:bodyPr wrap="square" lIns="0" tIns="0" rIns="0" bIns="0" rtlCol="0"/>
            <a:lstStyle/>
            <a:p>
              <a:endParaRPr/>
            </a:p>
          </p:txBody>
        </p:sp>
        <p:sp>
          <p:nvSpPr>
            <p:cNvPr id="21" name="object 21"/>
            <p:cNvSpPr/>
            <p:nvPr/>
          </p:nvSpPr>
          <p:spPr>
            <a:xfrm>
              <a:off x="4038600" y="5981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135890"/>
            <a:ext cx="770128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3300"/>
                </a:solidFill>
                <a:latin typeface="Times New Roman"/>
                <a:cs typeface="Times New Roman"/>
              </a:rPr>
              <a:t>5a) </a:t>
            </a:r>
            <a:r>
              <a:rPr sz="2800" b="1" u="heavy" spc="-5" dirty="0">
                <a:solidFill>
                  <a:srgbClr val="FF3300"/>
                </a:solidFill>
                <a:uFill>
                  <a:solidFill>
                    <a:srgbClr val="FF3300"/>
                  </a:solidFill>
                </a:uFill>
                <a:latin typeface="Times New Roman"/>
                <a:cs typeface="Times New Roman"/>
              </a:rPr>
              <a:t>Formation </a:t>
            </a:r>
            <a:r>
              <a:rPr sz="2800" b="1" u="heavy" dirty="0">
                <a:solidFill>
                  <a:srgbClr val="FF3300"/>
                </a:solidFill>
                <a:uFill>
                  <a:solidFill>
                    <a:srgbClr val="FF3300"/>
                  </a:solidFill>
                </a:uFill>
                <a:latin typeface="Times New Roman"/>
                <a:cs typeface="Times New Roman"/>
              </a:rPr>
              <a:t>of </a:t>
            </a:r>
            <a:r>
              <a:rPr sz="2800" b="1" u="heavy" spc="-5" dirty="0">
                <a:solidFill>
                  <a:srgbClr val="FF3300"/>
                </a:solidFill>
                <a:uFill>
                  <a:solidFill>
                    <a:srgbClr val="FF3300"/>
                  </a:solidFill>
                </a:uFill>
                <a:latin typeface="Times New Roman"/>
                <a:cs typeface="Times New Roman"/>
              </a:rPr>
              <a:t>sodium chloride molecule</a:t>
            </a:r>
            <a:r>
              <a:rPr sz="2800" b="1" spc="-5" dirty="0">
                <a:solidFill>
                  <a:srgbClr val="FF3300"/>
                </a:solidFill>
                <a:latin typeface="Times New Roman"/>
                <a:cs typeface="Times New Roman"/>
              </a:rPr>
              <a:t> </a:t>
            </a:r>
            <a:r>
              <a:rPr sz="2800" b="1" dirty="0">
                <a:solidFill>
                  <a:srgbClr val="FF3300"/>
                </a:solidFill>
                <a:latin typeface="Times New Roman"/>
                <a:cs typeface="Times New Roman"/>
              </a:rPr>
              <a:t>–</a:t>
            </a:r>
            <a:r>
              <a:rPr sz="2800" b="1" spc="25" dirty="0">
                <a:solidFill>
                  <a:srgbClr val="FF3300"/>
                </a:solidFill>
                <a:latin typeface="Times New Roman"/>
                <a:cs typeface="Times New Roman"/>
              </a:rPr>
              <a:t> </a:t>
            </a:r>
            <a:r>
              <a:rPr sz="2800" b="1" spc="-10" dirty="0">
                <a:solidFill>
                  <a:srgbClr val="FF3300"/>
                </a:solidFill>
                <a:latin typeface="Times New Roman"/>
                <a:cs typeface="Times New Roman"/>
              </a:rPr>
              <a:t>NaCl</a:t>
            </a:r>
            <a:endParaRPr sz="2800">
              <a:latin typeface="Times New Roman"/>
              <a:cs typeface="Times New Roman"/>
            </a:endParaRPr>
          </a:p>
        </p:txBody>
      </p:sp>
      <p:sp>
        <p:nvSpPr>
          <p:cNvPr id="3" name="object 3"/>
          <p:cNvSpPr txBox="1"/>
          <p:nvPr/>
        </p:nvSpPr>
        <p:spPr>
          <a:xfrm>
            <a:off x="307340" y="1160779"/>
            <a:ext cx="1415415" cy="1739900"/>
          </a:xfrm>
          <a:prstGeom prst="rect">
            <a:avLst/>
          </a:prstGeom>
        </p:spPr>
        <p:txBody>
          <a:bodyPr vert="horz" wrap="square" lIns="0" tIns="12700" rIns="0" bIns="0" rtlCol="0">
            <a:spAutoFit/>
          </a:bodyPr>
          <a:lstStyle/>
          <a:p>
            <a:pPr marL="182880">
              <a:lnSpc>
                <a:spcPct val="100000"/>
              </a:lnSpc>
              <a:spcBef>
                <a:spcPts val="100"/>
              </a:spcBef>
              <a:tabLst>
                <a:tab pos="1223645" algn="l"/>
              </a:tabLst>
            </a:pPr>
            <a:r>
              <a:rPr sz="2400" b="1" spc="-5" dirty="0">
                <a:solidFill>
                  <a:srgbClr val="0000FF"/>
                </a:solidFill>
                <a:latin typeface="Arial"/>
                <a:cs typeface="Arial"/>
              </a:rPr>
              <a:t>N</a:t>
            </a:r>
            <a:r>
              <a:rPr sz="2400" b="1" dirty="0">
                <a:solidFill>
                  <a:srgbClr val="0000FF"/>
                </a:solidFill>
                <a:latin typeface="Arial"/>
                <a:cs typeface="Arial"/>
              </a:rPr>
              <a:t>a</a:t>
            </a:r>
            <a:r>
              <a:rPr sz="2400" b="1" spc="5" dirty="0">
                <a:solidFill>
                  <a:srgbClr val="0000FF"/>
                </a:solidFill>
                <a:latin typeface="Arial"/>
                <a:cs typeface="Arial"/>
              </a:rPr>
              <a:t> </a:t>
            </a:r>
            <a:r>
              <a:rPr sz="4000" b="1" dirty="0">
                <a:solidFill>
                  <a:srgbClr val="0000FF"/>
                </a:solidFill>
                <a:latin typeface="Arial"/>
                <a:cs typeface="Arial"/>
              </a:rPr>
              <a:t>.	</a:t>
            </a:r>
            <a:r>
              <a:rPr sz="2400" b="1" dirty="0">
                <a:solidFill>
                  <a:srgbClr val="0000FF"/>
                </a:solidFill>
                <a:latin typeface="Arial"/>
                <a:cs typeface="Arial"/>
              </a:rPr>
              <a:t>+</a:t>
            </a:r>
            <a:endParaRPr sz="2400">
              <a:latin typeface="Arial"/>
              <a:cs typeface="Arial"/>
            </a:endParaRPr>
          </a:p>
          <a:p>
            <a:pPr marL="12700">
              <a:lnSpc>
                <a:spcPct val="100000"/>
              </a:lnSpc>
              <a:spcBef>
                <a:spcPts val="3400"/>
              </a:spcBef>
            </a:pPr>
            <a:r>
              <a:rPr sz="2000" b="1" dirty="0">
                <a:solidFill>
                  <a:srgbClr val="0000FF"/>
                </a:solidFill>
                <a:latin typeface="Arial"/>
                <a:cs typeface="Arial"/>
              </a:rPr>
              <a:t>AN =</a:t>
            </a:r>
            <a:r>
              <a:rPr sz="2000" b="1" spc="-30" dirty="0">
                <a:solidFill>
                  <a:srgbClr val="0000FF"/>
                </a:solidFill>
                <a:latin typeface="Arial"/>
                <a:cs typeface="Arial"/>
              </a:rPr>
              <a:t> </a:t>
            </a:r>
            <a:r>
              <a:rPr sz="2000" b="1" dirty="0">
                <a:solidFill>
                  <a:srgbClr val="0000FF"/>
                </a:solidFill>
                <a:latin typeface="Arial"/>
                <a:cs typeface="Arial"/>
              </a:rPr>
              <a:t>11</a:t>
            </a:r>
            <a:endParaRPr sz="2000">
              <a:latin typeface="Arial"/>
              <a:cs typeface="Arial"/>
            </a:endParaRPr>
          </a:p>
          <a:p>
            <a:pPr marL="12700">
              <a:lnSpc>
                <a:spcPct val="100000"/>
              </a:lnSpc>
              <a:spcBef>
                <a:spcPts val="500"/>
              </a:spcBef>
            </a:pPr>
            <a:r>
              <a:rPr sz="2000" b="1" spc="-5" dirty="0">
                <a:solidFill>
                  <a:srgbClr val="0000FF"/>
                </a:solidFill>
                <a:latin typeface="Arial"/>
                <a:cs typeface="Arial"/>
              </a:rPr>
              <a:t>EC </a:t>
            </a:r>
            <a:r>
              <a:rPr sz="2000" b="1" dirty="0">
                <a:solidFill>
                  <a:srgbClr val="0000FF"/>
                </a:solidFill>
                <a:latin typeface="Arial"/>
                <a:cs typeface="Arial"/>
              </a:rPr>
              <a:t>=</a:t>
            </a:r>
            <a:r>
              <a:rPr sz="2000" b="1" spc="-35" dirty="0">
                <a:solidFill>
                  <a:srgbClr val="0000FF"/>
                </a:solidFill>
                <a:latin typeface="Arial"/>
                <a:cs typeface="Arial"/>
              </a:rPr>
              <a:t> </a:t>
            </a:r>
            <a:r>
              <a:rPr sz="2000" b="1" spc="-5" dirty="0">
                <a:solidFill>
                  <a:srgbClr val="0000FF"/>
                </a:solidFill>
                <a:latin typeface="Arial"/>
                <a:cs typeface="Arial"/>
              </a:rPr>
              <a:t>2,8,1</a:t>
            </a:r>
            <a:endParaRPr sz="2000">
              <a:latin typeface="Arial"/>
              <a:cs typeface="Arial"/>
            </a:endParaRPr>
          </a:p>
        </p:txBody>
      </p:sp>
      <p:sp>
        <p:nvSpPr>
          <p:cNvPr id="4" name="object 4"/>
          <p:cNvSpPr txBox="1"/>
          <p:nvPr/>
        </p:nvSpPr>
        <p:spPr>
          <a:xfrm>
            <a:off x="4636114" y="1363979"/>
            <a:ext cx="4152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N</a:t>
            </a:r>
            <a:r>
              <a:rPr sz="2400" b="1" dirty="0">
                <a:solidFill>
                  <a:srgbClr val="0000FF"/>
                </a:solidFill>
                <a:latin typeface="Arial"/>
                <a:cs typeface="Arial"/>
              </a:rPr>
              <a:t>a</a:t>
            </a:r>
            <a:endParaRPr sz="2400">
              <a:latin typeface="Arial"/>
              <a:cs typeface="Arial"/>
            </a:endParaRPr>
          </a:p>
        </p:txBody>
      </p:sp>
      <p:sp>
        <p:nvSpPr>
          <p:cNvPr id="5" name="object 5"/>
          <p:cNvSpPr txBox="1"/>
          <p:nvPr/>
        </p:nvSpPr>
        <p:spPr>
          <a:xfrm>
            <a:off x="7540193" y="1363979"/>
            <a:ext cx="71882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N</a:t>
            </a:r>
            <a:r>
              <a:rPr sz="2400" b="1" spc="-10" dirty="0">
                <a:solidFill>
                  <a:srgbClr val="0000FF"/>
                </a:solidFill>
                <a:latin typeface="Arial"/>
                <a:cs typeface="Arial"/>
              </a:rPr>
              <a:t>a</a:t>
            </a:r>
            <a:r>
              <a:rPr sz="2400" b="1" spc="-5" dirty="0">
                <a:solidFill>
                  <a:srgbClr val="0000FF"/>
                </a:solidFill>
                <a:latin typeface="Arial"/>
                <a:cs typeface="Arial"/>
              </a:rPr>
              <a:t>C</a:t>
            </a:r>
            <a:r>
              <a:rPr sz="2400" b="1" dirty="0">
                <a:solidFill>
                  <a:srgbClr val="0000FF"/>
                </a:solidFill>
                <a:latin typeface="Arial"/>
                <a:cs typeface="Arial"/>
              </a:rPr>
              <a:t>l</a:t>
            </a:r>
            <a:endParaRPr sz="2400">
              <a:latin typeface="Arial"/>
              <a:cs typeface="Arial"/>
            </a:endParaRPr>
          </a:p>
        </p:txBody>
      </p:sp>
      <p:sp>
        <p:nvSpPr>
          <p:cNvPr id="6" name="object 6"/>
          <p:cNvSpPr txBox="1"/>
          <p:nvPr/>
        </p:nvSpPr>
        <p:spPr>
          <a:xfrm>
            <a:off x="2074672" y="2138679"/>
            <a:ext cx="1232535" cy="762000"/>
          </a:xfrm>
          <a:prstGeom prst="rect">
            <a:avLst/>
          </a:prstGeom>
        </p:spPr>
        <p:txBody>
          <a:bodyPr vert="horz" wrap="square" lIns="0" tIns="76200" rIns="0" bIns="0" rtlCol="0">
            <a:spAutoFit/>
          </a:bodyPr>
          <a:lstStyle/>
          <a:p>
            <a:pPr marL="26034">
              <a:lnSpc>
                <a:spcPct val="100000"/>
              </a:lnSpc>
              <a:spcBef>
                <a:spcPts val="600"/>
              </a:spcBef>
            </a:pPr>
            <a:r>
              <a:rPr sz="2000" b="1" dirty="0">
                <a:solidFill>
                  <a:srgbClr val="0000FF"/>
                </a:solidFill>
                <a:latin typeface="Arial"/>
                <a:cs typeface="Arial"/>
              </a:rPr>
              <a:t>AN =</a:t>
            </a:r>
            <a:r>
              <a:rPr sz="2000" b="1" spc="-40" dirty="0">
                <a:solidFill>
                  <a:srgbClr val="0000FF"/>
                </a:solidFill>
                <a:latin typeface="Arial"/>
                <a:cs typeface="Arial"/>
              </a:rPr>
              <a:t> </a:t>
            </a:r>
            <a:r>
              <a:rPr sz="2000" b="1" dirty="0">
                <a:solidFill>
                  <a:srgbClr val="0000FF"/>
                </a:solidFill>
                <a:latin typeface="Arial"/>
                <a:cs typeface="Arial"/>
              </a:rPr>
              <a:t>17</a:t>
            </a:r>
            <a:endParaRPr sz="2000">
              <a:latin typeface="Arial"/>
              <a:cs typeface="Arial"/>
            </a:endParaRPr>
          </a:p>
          <a:p>
            <a:pPr marL="12700">
              <a:lnSpc>
                <a:spcPct val="100000"/>
              </a:lnSpc>
              <a:spcBef>
                <a:spcPts val="500"/>
              </a:spcBef>
            </a:pPr>
            <a:r>
              <a:rPr sz="2000" b="1" spc="-5" dirty="0">
                <a:solidFill>
                  <a:srgbClr val="0000FF"/>
                </a:solidFill>
                <a:latin typeface="Arial"/>
                <a:cs typeface="Arial"/>
              </a:rPr>
              <a:t>EC </a:t>
            </a:r>
            <a:r>
              <a:rPr sz="2000" b="1" dirty="0">
                <a:solidFill>
                  <a:srgbClr val="0000FF"/>
                </a:solidFill>
                <a:latin typeface="Arial"/>
                <a:cs typeface="Arial"/>
              </a:rPr>
              <a:t>=</a:t>
            </a:r>
            <a:r>
              <a:rPr sz="2000" b="1" spc="-75" dirty="0">
                <a:solidFill>
                  <a:srgbClr val="0000FF"/>
                </a:solidFill>
                <a:latin typeface="Arial"/>
                <a:cs typeface="Arial"/>
              </a:rPr>
              <a:t> </a:t>
            </a:r>
            <a:r>
              <a:rPr sz="2000" b="1" spc="-5" dirty="0">
                <a:solidFill>
                  <a:srgbClr val="0000FF"/>
                </a:solidFill>
                <a:latin typeface="Arial"/>
                <a:cs typeface="Arial"/>
              </a:rPr>
              <a:t>2,8,7</a:t>
            </a:r>
            <a:endParaRPr sz="2000">
              <a:latin typeface="Arial"/>
              <a:cs typeface="Arial"/>
            </a:endParaRPr>
          </a:p>
        </p:txBody>
      </p:sp>
      <p:sp>
        <p:nvSpPr>
          <p:cNvPr id="7" name="object 7"/>
          <p:cNvSpPr txBox="1"/>
          <p:nvPr/>
        </p:nvSpPr>
        <p:spPr>
          <a:xfrm>
            <a:off x="281940" y="2951479"/>
            <a:ext cx="8632190" cy="2706370"/>
          </a:xfrm>
          <a:prstGeom prst="rect">
            <a:avLst/>
          </a:prstGeom>
        </p:spPr>
        <p:txBody>
          <a:bodyPr vert="horz" wrap="square" lIns="0" tIns="12700" rIns="0" bIns="0" rtlCol="0">
            <a:spAutoFit/>
          </a:bodyPr>
          <a:lstStyle/>
          <a:p>
            <a:pPr marL="38100" marR="30480" indent="420370">
              <a:lnSpc>
                <a:spcPct val="100000"/>
              </a:lnSpc>
              <a:spcBef>
                <a:spcPts val="100"/>
              </a:spcBef>
            </a:pPr>
            <a:r>
              <a:rPr sz="2400" b="1" spc="-10" dirty="0">
                <a:solidFill>
                  <a:srgbClr val="0000FF"/>
                </a:solidFill>
                <a:latin typeface="Arial"/>
                <a:cs typeface="Arial"/>
              </a:rPr>
              <a:t>The </a:t>
            </a:r>
            <a:r>
              <a:rPr sz="2400" b="1" spc="-5" dirty="0">
                <a:solidFill>
                  <a:srgbClr val="0000FF"/>
                </a:solidFill>
                <a:latin typeface="Arial"/>
                <a:cs typeface="Arial"/>
              </a:rPr>
              <a:t>atomic number </a:t>
            </a:r>
            <a:r>
              <a:rPr sz="2400" b="1" dirty="0">
                <a:solidFill>
                  <a:srgbClr val="0000FF"/>
                </a:solidFill>
                <a:latin typeface="Arial"/>
                <a:cs typeface="Arial"/>
              </a:rPr>
              <a:t>of </a:t>
            </a:r>
            <a:r>
              <a:rPr sz="2400" b="1" spc="-5" dirty="0">
                <a:solidFill>
                  <a:srgbClr val="0000FF"/>
                </a:solidFill>
                <a:latin typeface="Arial"/>
                <a:cs typeface="Arial"/>
              </a:rPr>
              <a:t>Na </a:t>
            </a:r>
            <a:r>
              <a:rPr sz="2400" b="1" dirty="0">
                <a:solidFill>
                  <a:srgbClr val="0000FF"/>
                </a:solidFill>
                <a:latin typeface="Arial"/>
                <a:cs typeface="Arial"/>
              </a:rPr>
              <a:t>is </a:t>
            </a:r>
            <a:r>
              <a:rPr sz="2400" b="1" spc="-10" dirty="0">
                <a:solidFill>
                  <a:srgbClr val="0000FF"/>
                </a:solidFill>
                <a:latin typeface="Arial"/>
                <a:cs typeface="Arial"/>
              </a:rPr>
              <a:t>11, </a:t>
            </a:r>
            <a:r>
              <a:rPr sz="2400" b="1" dirty="0">
                <a:solidFill>
                  <a:srgbClr val="0000FF"/>
                </a:solidFill>
                <a:latin typeface="Arial"/>
                <a:cs typeface="Arial"/>
              </a:rPr>
              <a:t>its </a:t>
            </a:r>
            <a:r>
              <a:rPr sz="2400" b="1" spc="-5" dirty="0">
                <a:solidFill>
                  <a:srgbClr val="0000FF"/>
                </a:solidFill>
                <a:latin typeface="Arial"/>
                <a:cs typeface="Arial"/>
              </a:rPr>
              <a:t>electronic  configuration </a:t>
            </a:r>
            <a:r>
              <a:rPr sz="2400" b="1" dirty="0">
                <a:solidFill>
                  <a:srgbClr val="0000FF"/>
                </a:solidFill>
                <a:latin typeface="Arial"/>
                <a:cs typeface="Arial"/>
              </a:rPr>
              <a:t>is </a:t>
            </a:r>
            <a:r>
              <a:rPr sz="2400" b="1" spc="-5" dirty="0">
                <a:solidFill>
                  <a:srgbClr val="0000FF"/>
                </a:solidFill>
                <a:latin typeface="Arial"/>
                <a:cs typeface="Arial"/>
              </a:rPr>
              <a:t>2,8,1, </a:t>
            </a:r>
            <a:r>
              <a:rPr sz="2400" b="1" dirty="0">
                <a:solidFill>
                  <a:srgbClr val="0000FF"/>
                </a:solidFill>
                <a:latin typeface="Arial"/>
                <a:cs typeface="Arial"/>
              </a:rPr>
              <a:t>it </a:t>
            </a:r>
            <a:r>
              <a:rPr sz="2400" b="1" spc="-10" dirty="0">
                <a:solidFill>
                  <a:srgbClr val="0000FF"/>
                </a:solidFill>
                <a:latin typeface="Arial"/>
                <a:cs typeface="Arial"/>
              </a:rPr>
              <a:t>has </a:t>
            </a:r>
            <a:r>
              <a:rPr sz="2400" b="1" dirty="0">
                <a:solidFill>
                  <a:srgbClr val="0000FF"/>
                </a:solidFill>
                <a:latin typeface="Arial"/>
                <a:cs typeface="Arial"/>
              </a:rPr>
              <a:t>1 </a:t>
            </a:r>
            <a:r>
              <a:rPr sz="2400" b="1" spc="-10" dirty="0">
                <a:solidFill>
                  <a:srgbClr val="0000FF"/>
                </a:solidFill>
                <a:latin typeface="Arial"/>
                <a:cs typeface="Arial"/>
              </a:rPr>
              <a:t>valence </a:t>
            </a:r>
            <a:r>
              <a:rPr sz="2400" b="1" spc="-5" dirty="0">
                <a:solidFill>
                  <a:srgbClr val="0000FF"/>
                </a:solidFill>
                <a:latin typeface="Arial"/>
                <a:cs typeface="Arial"/>
              </a:rPr>
              <a:t>electron, </a:t>
            </a:r>
            <a:r>
              <a:rPr sz="2400" b="1" dirty="0">
                <a:solidFill>
                  <a:srgbClr val="0000FF"/>
                </a:solidFill>
                <a:latin typeface="Arial"/>
                <a:cs typeface="Arial"/>
              </a:rPr>
              <a:t>it </a:t>
            </a:r>
            <a:r>
              <a:rPr sz="2400" b="1" spc="-5" dirty="0">
                <a:solidFill>
                  <a:srgbClr val="0000FF"/>
                </a:solidFill>
                <a:latin typeface="Arial"/>
                <a:cs typeface="Arial"/>
              </a:rPr>
              <a:t>loses </a:t>
            </a:r>
            <a:r>
              <a:rPr sz="2400" b="1" dirty="0">
                <a:solidFill>
                  <a:srgbClr val="0000FF"/>
                </a:solidFill>
                <a:latin typeface="Arial"/>
                <a:cs typeface="Arial"/>
              </a:rPr>
              <a:t>1  </a:t>
            </a:r>
            <a:r>
              <a:rPr sz="2400" b="1" spc="-5" dirty="0">
                <a:solidFill>
                  <a:srgbClr val="0000FF"/>
                </a:solidFill>
                <a:latin typeface="Arial"/>
                <a:cs typeface="Arial"/>
              </a:rPr>
              <a:t>electron </a:t>
            </a:r>
            <a:r>
              <a:rPr sz="2400" b="1" dirty="0">
                <a:solidFill>
                  <a:srgbClr val="0000FF"/>
                </a:solidFill>
                <a:latin typeface="Arial"/>
                <a:cs typeface="Arial"/>
              </a:rPr>
              <a:t>to </a:t>
            </a:r>
            <a:r>
              <a:rPr sz="2400" b="1" spc="-5" dirty="0">
                <a:solidFill>
                  <a:srgbClr val="0000FF"/>
                </a:solidFill>
                <a:latin typeface="Arial"/>
                <a:cs typeface="Arial"/>
              </a:rPr>
              <a:t>form Na </a:t>
            </a:r>
            <a:r>
              <a:rPr sz="2100" b="1" spc="-15" baseline="27777" dirty="0">
                <a:solidFill>
                  <a:srgbClr val="0000FF"/>
                </a:solidFill>
                <a:latin typeface="Arial"/>
                <a:cs typeface="Arial"/>
              </a:rPr>
              <a:t>+ </a:t>
            </a:r>
            <a:r>
              <a:rPr sz="2400" b="1" spc="-5" dirty="0">
                <a:solidFill>
                  <a:srgbClr val="0000FF"/>
                </a:solidFill>
                <a:latin typeface="Arial"/>
                <a:cs typeface="Arial"/>
              </a:rPr>
              <a:t>ion. </a:t>
            </a:r>
            <a:r>
              <a:rPr sz="2400" b="1" spc="-10" dirty="0">
                <a:solidFill>
                  <a:srgbClr val="0000FF"/>
                </a:solidFill>
                <a:latin typeface="Arial"/>
                <a:cs typeface="Arial"/>
              </a:rPr>
              <a:t>The </a:t>
            </a:r>
            <a:r>
              <a:rPr sz="2400" b="1" spc="-5" dirty="0">
                <a:solidFill>
                  <a:srgbClr val="0000FF"/>
                </a:solidFill>
                <a:latin typeface="Arial"/>
                <a:cs typeface="Arial"/>
              </a:rPr>
              <a:t>atomic number of Cl </a:t>
            </a:r>
            <a:r>
              <a:rPr sz="2400" b="1" spc="5" dirty="0">
                <a:solidFill>
                  <a:srgbClr val="0000FF"/>
                </a:solidFill>
                <a:latin typeface="Arial"/>
                <a:cs typeface="Arial"/>
              </a:rPr>
              <a:t>is </a:t>
            </a:r>
            <a:r>
              <a:rPr sz="2400" b="1" spc="-10" dirty="0">
                <a:solidFill>
                  <a:srgbClr val="0000FF"/>
                </a:solidFill>
                <a:latin typeface="Arial"/>
                <a:cs typeface="Arial"/>
              </a:rPr>
              <a:t>17, </a:t>
            </a:r>
            <a:r>
              <a:rPr sz="2400" b="1" dirty="0">
                <a:solidFill>
                  <a:srgbClr val="0000FF"/>
                </a:solidFill>
                <a:latin typeface="Arial"/>
                <a:cs typeface="Arial"/>
              </a:rPr>
              <a:t>its  </a:t>
            </a:r>
            <a:r>
              <a:rPr sz="2400" b="1" spc="-5" dirty="0">
                <a:solidFill>
                  <a:srgbClr val="0000FF"/>
                </a:solidFill>
                <a:latin typeface="Arial"/>
                <a:cs typeface="Arial"/>
              </a:rPr>
              <a:t>electronic configuration </a:t>
            </a:r>
            <a:r>
              <a:rPr sz="2400" b="1" dirty="0">
                <a:solidFill>
                  <a:srgbClr val="0000FF"/>
                </a:solidFill>
                <a:latin typeface="Arial"/>
                <a:cs typeface="Arial"/>
              </a:rPr>
              <a:t>is </a:t>
            </a:r>
            <a:r>
              <a:rPr sz="2400" b="1" spc="-5" dirty="0">
                <a:solidFill>
                  <a:srgbClr val="0000FF"/>
                </a:solidFill>
                <a:latin typeface="Arial"/>
                <a:cs typeface="Arial"/>
              </a:rPr>
              <a:t>2,8,7, </a:t>
            </a:r>
            <a:r>
              <a:rPr sz="2400" b="1" dirty="0">
                <a:solidFill>
                  <a:srgbClr val="0000FF"/>
                </a:solidFill>
                <a:latin typeface="Arial"/>
                <a:cs typeface="Arial"/>
              </a:rPr>
              <a:t>it </a:t>
            </a:r>
            <a:r>
              <a:rPr sz="2400" b="1" spc="-10" dirty="0">
                <a:solidFill>
                  <a:srgbClr val="0000FF"/>
                </a:solidFill>
                <a:latin typeface="Arial"/>
                <a:cs typeface="Arial"/>
              </a:rPr>
              <a:t>has </a:t>
            </a:r>
            <a:r>
              <a:rPr sz="2400" b="1" dirty="0">
                <a:solidFill>
                  <a:srgbClr val="0000FF"/>
                </a:solidFill>
                <a:latin typeface="Arial"/>
                <a:cs typeface="Arial"/>
              </a:rPr>
              <a:t>7 </a:t>
            </a:r>
            <a:r>
              <a:rPr sz="2400" b="1" spc="-5" dirty="0">
                <a:solidFill>
                  <a:srgbClr val="0000FF"/>
                </a:solidFill>
                <a:latin typeface="Arial"/>
                <a:cs typeface="Arial"/>
              </a:rPr>
              <a:t>valence</a:t>
            </a:r>
            <a:r>
              <a:rPr sz="2400" b="1" spc="-10" dirty="0">
                <a:solidFill>
                  <a:srgbClr val="0000FF"/>
                </a:solidFill>
                <a:latin typeface="Arial"/>
                <a:cs typeface="Arial"/>
              </a:rPr>
              <a:t> </a:t>
            </a:r>
            <a:r>
              <a:rPr sz="2400" b="1" spc="-5" dirty="0">
                <a:solidFill>
                  <a:srgbClr val="0000FF"/>
                </a:solidFill>
                <a:latin typeface="Arial"/>
                <a:cs typeface="Arial"/>
              </a:rPr>
              <a:t>electrons,</a:t>
            </a:r>
            <a:endParaRPr sz="2400">
              <a:latin typeface="Arial"/>
              <a:cs typeface="Arial"/>
            </a:endParaRPr>
          </a:p>
          <a:p>
            <a:pPr marL="38100" marR="58419">
              <a:lnSpc>
                <a:spcPct val="109500"/>
              </a:lnSpc>
              <a:spcBef>
                <a:spcPts val="125"/>
              </a:spcBef>
            </a:pPr>
            <a:r>
              <a:rPr sz="2400" b="1" dirty="0">
                <a:solidFill>
                  <a:srgbClr val="0000FF"/>
                </a:solidFill>
                <a:latin typeface="Arial"/>
                <a:cs typeface="Arial"/>
              </a:rPr>
              <a:t>it </a:t>
            </a:r>
            <a:r>
              <a:rPr sz="2400" b="1" spc="-5" dirty="0">
                <a:solidFill>
                  <a:srgbClr val="0000FF"/>
                </a:solidFill>
                <a:latin typeface="Arial"/>
                <a:cs typeface="Arial"/>
              </a:rPr>
              <a:t>gains </a:t>
            </a:r>
            <a:r>
              <a:rPr sz="2400" b="1" dirty="0">
                <a:solidFill>
                  <a:srgbClr val="0000FF"/>
                </a:solidFill>
                <a:latin typeface="Arial"/>
                <a:cs typeface="Arial"/>
              </a:rPr>
              <a:t>1 </a:t>
            </a:r>
            <a:r>
              <a:rPr sz="2400" b="1" spc="-5" dirty="0">
                <a:solidFill>
                  <a:srgbClr val="0000FF"/>
                </a:solidFill>
                <a:latin typeface="Arial"/>
                <a:cs typeface="Arial"/>
              </a:rPr>
              <a:t>electron </a:t>
            </a:r>
            <a:r>
              <a:rPr sz="2400" b="1" dirty="0">
                <a:solidFill>
                  <a:srgbClr val="0000FF"/>
                </a:solidFill>
                <a:latin typeface="Arial"/>
                <a:cs typeface="Arial"/>
              </a:rPr>
              <a:t>to </a:t>
            </a:r>
            <a:r>
              <a:rPr sz="2400" b="1" spc="-5" dirty="0">
                <a:solidFill>
                  <a:srgbClr val="0000FF"/>
                </a:solidFill>
                <a:latin typeface="Arial"/>
                <a:cs typeface="Arial"/>
              </a:rPr>
              <a:t>form Cl </a:t>
            </a:r>
            <a:r>
              <a:rPr sz="2400" b="1" spc="7" baseline="29513" dirty="0">
                <a:solidFill>
                  <a:srgbClr val="0000FF"/>
                </a:solidFill>
                <a:latin typeface="Arial"/>
                <a:cs typeface="Arial"/>
              </a:rPr>
              <a:t>- </a:t>
            </a:r>
            <a:r>
              <a:rPr sz="2400" b="1" spc="-5" dirty="0">
                <a:solidFill>
                  <a:srgbClr val="0000FF"/>
                </a:solidFill>
                <a:latin typeface="Arial"/>
                <a:cs typeface="Arial"/>
              </a:rPr>
              <a:t>ion. </a:t>
            </a:r>
            <a:r>
              <a:rPr sz="2400" b="1" spc="-10" dirty="0">
                <a:solidFill>
                  <a:srgbClr val="0000FF"/>
                </a:solidFill>
                <a:latin typeface="Arial"/>
                <a:cs typeface="Arial"/>
              </a:rPr>
              <a:t>Then </a:t>
            </a:r>
            <a:r>
              <a:rPr sz="2400" b="1" spc="-5" dirty="0">
                <a:solidFill>
                  <a:srgbClr val="0000FF"/>
                </a:solidFill>
                <a:latin typeface="Arial"/>
                <a:cs typeface="Arial"/>
              </a:rPr>
              <a:t>the attraction  between the Na </a:t>
            </a:r>
            <a:r>
              <a:rPr sz="2100" b="1" spc="-15" baseline="27777" dirty="0">
                <a:solidFill>
                  <a:srgbClr val="0000FF"/>
                </a:solidFill>
                <a:latin typeface="Arial"/>
                <a:cs typeface="Arial"/>
              </a:rPr>
              <a:t>+ </a:t>
            </a:r>
            <a:r>
              <a:rPr sz="2400" b="1" dirty="0">
                <a:solidFill>
                  <a:srgbClr val="0000FF"/>
                </a:solidFill>
                <a:latin typeface="Arial"/>
                <a:cs typeface="Arial"/>
              </a:rPr>
              <a:t>ion </a:t>
            </a:r>
            <a:r>
              <a:rPr sz="2400" b="1" spc="-5" dirty="0">
                <a:solidFill>
                  <a:srgbClr val="0000FF"/>
                </a:solidFill>
                <a:latin typeface="Arial"/>
                <a:cs typeface="Arial"/>
              </a:rPr>
              <a:t>and Cl </a:t>
            </a:r>
            <a:r>
              <a:rPr sz="2400" b="1" spc="7" baseline="29513" dirty="0">
                <a:solidFill>
                  <a:srgbClr val="0000FF"/>
                </a:solidFill>
                <a:latin typeface="Arial"/>
                <a:cs typeface="Arial"/>
              </a:rPr>
              <a:t>- </a:t>
            </a:r>
            <a:r>
              <a:rPr sz="2400" b="1" dirty="0">
                <a:solidFill>
                  <a:srgbClr val="0000FF"/>
                </a:solidFill>
                <a:latin typeface="Arial"/>
                <a:cs typeface="Arial"/>
              </a:rPr>
              <a:t>ion </a:t>
            </a:r>
            <a:r>
              <a:rPr sz="2400" b="1" spc="-5" dirty="0">
                <a:solidFill>
                  <a:srgbClr val="0000FF"/>
                </a:solidFill>
                <a:latin typeface="Arial"/>
                <a:cs typeface="Arial"/>
              </a:rPr>
              <a:t>results </a:t>
            </a:r>
            <a:r>
              <a:rPr sz="2400" b="1" spc="5" dirty="0">
                <a:solidFill>
                  <a:srgbClr val="0000FF"/>
                </a:solidFill>
                <a:latin typeface="Arial"/>
                <a:cs typeface="Arial"/>
              </a:rPr>
              <a:t>in </a:t>
            </a:r>
            <a:r>
              <a:rPr sz="2400" b="1" spc="-5" dirty="0">
                <a:solidFill>
                  <a:srgbClr val="0000FF"/>
                </a:solidFill>
                <a:latin typeface="Arial"/>
                <a:cs typeface="Arial"/>
              </a:rPr>
              <a:t>the formation </a:t>
            </a:r>
            <a:r>
              <a:rPr sz="2400" b="1" dirty="0">
                <a:solidFill>
                  <a:srgbClr val="0000FF"/>
                </a:solidFill>
                <a:latin typeface="Arial"/>
                <a:cs typeface="Arial"/>
              </a:rPr>
              <a:t>of  </a:t>
            </a:r>
            <a:r>
              <a:rPr sz="2400" b="1" spc="-5" dirty="0">
                <a:solidFill>
                  <a:srgbClr val="0000FF"/>
                </a:solidFill>
                <a:latin typeface="Arial"/>
                <a:cs typeface="Arial"/>
              </a:rPr>
              <a:t>sodium chloride molecule </a:t>
            </a:r>
            <a:r>
              <a:rPr sz="2400" b="1" dirty="0">
                <a:solidFill>
                  <a:srgbClr val="0000FF"/>
                </a:solidFill>
                <a:latin typeface="Arial"/>
                <a:cs typeface="Arial"/>
              </a:rPr>
              <a:t>–</a:t>
            </a:r>
            <a:r>
              <a:rPr sz="2400" b="1" spc="-5" dirty="0">
                <a:solidFill>
                  <a:srgbClr val="0000FF"/>
                </a:solidFill>
                <a:latin typeface="Arial"/>
                <a:cs typeface="Arial"/>
              </a:rPr>
              <a:t> NaCl.</a:t>
            </a:r>
            <a:endParaRPr sz="2400">
              <a:latin typeface="Arial"/>
              <a:cs typeface="Arial"/>
            </a:endParaRPr>
          </a:p>
        </p:txBody>
      </p:sp>
      <p:sp>
        <p:nvSpPr>
          <p:cNvPr id="8" name="object 8"/>
          <p:cNvSpPr txBox="1"/>
          <p:nvPr/>
        </p:nvSpPr>
        <p:spPr>
          <a:xfrm>
            <a:off x="2212339" y="1099820"/>
            <a:ext cx="299085" cy="299720"/>
          </a:xfrm>
          <a:prstGeom prst="rect">
            <a:avLst/>
          </a:prstGeom>
        </p:spPr>
        <p:txBody>
          <a:bodyPr vert="horz" wrap="square" lIns="0" tIns="12700" rIns="0" bIns="0" rtlCol="0">
            <a:spAutoFit/>
          </a:bodyPr>
          <a:lstStyle/>
          <a:p>
            <a:pPr marL="12700">
              <a:lnSpc>
                <a:spcPct val="100000"/>
              </a:lnSpc>
              <a:spcBef>
                <a:spcPts val="100"/>
              </a:spcBef>
            </a:pPr>
            <a:r>
              <a:rPr sz="1800" b="1" spc="145" dirty="0">
                <a:latin typeface="Arial"/>
                <a:cs typeface="Arial"/>
              </a:rPr>
              <a:t>x</a:t>
            </a:r>
            <a:r>
              <a:rPr sz="1800" b="1" dirty="0">
                <a:latin typeface="Arial"/>
                <a:cs typeface="Arial"/>
              </a:rPr>
              <a:t>x</a:t>
            </a:r>
            <a:endParaRPr sz="1800">
              <a:latin typeface="Arial"/>
              <a:cs typeface="Arial"/>
            </a:endParaRPr>
          </a:p>
        </p:txBody>
      </p:sp>
      <p:sp>
        <p:nvSpPr>
          <p:cNvPr id="9" name="object 9"/>
          <p:cNvSpPr txBox="1"/>
          <p:nvPr/>
        </p:nvSpPr>
        <p:spPr>
          <a:xfrm>
            <a:off x="2028189" y="1191259"/>
            <a:ext cx="743585" cy="391160"/>
          </a:xfrm>
          <a:prstGeom prst="rect">
            <a:avLst/>
          </a:prstGeom>
        </p:spPr>
        <p:txBody>
          <a:bodyPr vert="horz" wrap="square" lIns="0" tIns="12700" rIns="0" bIns="0" rtlCol="0">
            <a:spAutoFit/>
          </a:bodyPr>
          <a:lstStyle/>
          <a:p>
            <a:pPr marL="38100">
              <a:lnSpc>
                <a:spcPct val="100000"/>
              </a:lnSpc>
              <a:spcBef>
                <a:spcPts val="100"/>
              </a:spcBef>
            </a:pPr>
            <a:r>
              <a:rPr sz="1800" b="1" dirty="0">
                <a:latin typeface="Arial"/>
                <a:cs typeface="Arial"/>
              </a:rPr>
              <a:t>x </a:t>
            </a:r>
            <a:r>
              <a:rPr sz="3600" b="1" spc="-15" baseline="-31250" dirty="0">
                <a:solidFill>
                  <a:srgbClr val="0000FF"/>
                </a:solidFill>
                <a:latin typeface="Arial"/>
                <a:cs typeface="Arial"/>
              </a:rPr>
              <a:t>Cl</a:t>
            </a:r>
            <a:r>
              <a:rPr sz="3600" b="1" spc="-569" baseline="-31250" dirty="0">
                <a:solidFill>
                  <a:srgbClr val="0000FF"/>
                </a:solidFill>
                <a:latin typeface="Arial"/>
                <a:cs typeface="Arial"/>
              </a:rPr>
              <a:t> </a:t>
            </a:r>
            <a:r>
              <a:rPr sz="1800" b="1" dirty="0">
                <a:latin typeface="Arial"/>
                <a:cs typeface="Arial"/>
              </a:rPr>
              <a:t>x</a:t>
            </a:r>
            <a:endParaRPr sz="1800">
              <a:latin typeface="Arial"/>
              <a:cs typeface="Arial"/>
            </a:endParaRPr>
          </a:p>
        </p:txBody>
      </p:sp>
      <p:sp>
        <p:nvSpPr>
          <p:cNvPr id="10" name="object 10"/>
          <p:cNvSpPr txBox="1"/>
          <p:nvPr/>
        </p:nvSpPr>
        <p:spPr>
          <a:xfrm>
            <a:off x="2593339" y="1482090"/>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x</a:t>
            </a:r>
            <a:endParaRPr sz="1800">
              <a:latin typeface="Arial"/>
              <a:cs typeface="Arial"/>
            </a:endParaRPr>
          </a:p>
        </p:txBody>
      </p:sp>
      <p:sp>
        <p:nvSpPr>
          <p:cNvPr id="11" name="object 11"/>
          <p:cNvSpPr txBox="1"/>
          <p:nvPr/>
        </p:nvSpPr>
        <p:spPr>
          <a:xfrm>
            <a:off x="2212339" y="1724659"/>
            <a:ext cx="305435" cy="299720"/>
          </a:xfrm>
          <a:prstGeom prst="rect">
            <a:avLst/>
          </a:prstGeom>
        </p:spPr>
        <p:txBody>
          <a:bodyPr vert="horz" wrap="square" lIns="0" tIns="12700" rIns="0" bIns="0" rtlCol="0">
            <a:spAutoFit/>
          </a:bodyPr>
          <a:lstStyle/>
          <a:p>
            <a:pPr marL="12700">
              <a:lnSpc>
                <a:spcPct val="100000"/>
              </a:lnSpc>
              <a:spcBef>
                <a:spcPts val="100"/>
              </a:spcBef>
            </a:pPr>
            <a:r>
              <a:rPr sz="1800" b="1" spc="195" dirty="0">
                <a:latin typeface="Arial"/>
                <a:cs typeface="Arial"/>
              </a:rPr>
              <a:t>x</a:t>
            </a:r>
            <a:r>
              <a:rPr sz="1800" b="1" dirty="0">
                <a:latin typeface="Arial"/>
                <a:cs typeface="Arial"/>
              </a:rPr>
              <a:t>x</a:t>
            </a:r>
            <a:endParaRPr sz="1800">
              <a:latin typeface="Arial"/>
              <a:cs typeface="Arial"/>
            </a:endParaRPr>
          </a:p>
        </p:txBody>
      </p:sp>
      <p:grpSp>
        <p:nvGrpSpPr>
          <p:cNvPr id="12" name="object 12"/>
          <p:cNvGrpSpPr/>
          <p:nvPr/>
        </p:nvGrpSpPr>
        <p:grpSpPr>
          <a:xfrm>
            <a:off x="2895600" y="1562100"/>
            <a:ext cx="1295400" cy="76200"/>
            <a:chOff x="2895600" y="1562100"/>
            <a:chExt cx="1295400" cy="76200"/>
          </a:xfrm>
        </p:grpSpPr>
        <p:sp>
          <p:nvSpPr>
            <p:cNvPr id="13" name="object 13"/>
            <p:cNvSpPr/>
            <p:nvPr/>
          </p:nvSpPr>
          <p:spPr>
            <a:xfrm>
              <a:off x="2895600" y="16002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14" name="object 14"/>
            <p:cNvSpPr/>
            <p:nvPr/>
          </p:nvSpPr>
          <p:spPr>
            <a:xfrm>
              <a:off x="4114800" y="1562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15" name="object 15"/>
          <p:cNvSpPr txBox="1"/>
          <p:nvPr/>
        </p:nvSpPr>
        <p:spPr>
          <a:xfrm>
            <a:off x="5683250" y="1191259"/>
            <a:ext cx="180975" cy="695960"/>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0000FF"/>
                </a:solidFill>
                <a:latin typeface="Arial"/>
                <a:cs typeface="Arial"/>
              </a:rPr>
              <a:t>.</a:t>
            </a:r>
            <a:endParaRPr sz="4400">
              <a:latin typeface="Arial"/>
              <a:cs typeface="Arial"/>
            </a:endParaRPr>
          </a:p>
        </p:txBody>
      </p:sp>
      <p:sp>
        <p:nvSpPr>
          <p:cNvPr id="16" name="object 16"/>
          <p:cNvSpPr txBox="1"/>
          <p:nvPr/>
        </p:nvSpPr>
        <p:spPr>
          <a:xfrm>
            <a:off x="5869940" y="1099820"/>
            <a:ext cx="305435" cy="299720"/>
          </a:xfrm>
          <a:prstGeom prst="rect">
            <a:avLst/>
          </a:prstGeom>
        </p:spPr>
        <p:txBody>
          <a:bodyPr vert="horz" wrap="square" lIns="0" tIns="12700" rIns="0" bIns="0" rtlCol="0">
            <a:spAutoFit/>
          </a:bodyPr>
          <a:lstStyle/>
          <a:p>
            <a:pPr marL="12700">
              <a:lnSpc>
                <a:spcPct val="100000"/>
              </a:lnSpc>
              <a:spcBef>
                <a:spcPts val="100"/>
              </a:spcBef>
            </a:pPr>
            <a:r>
              <a:rPr sz="1800" b="1" spc="195" dirty="0">
                <a:latin typeface="Arial"/>
                <a:cs typeface="Arial"/>
              </a:rPr>
              <a:t>x</a:t>
            </a:r>
            <a:r>
              <a:rPr sz="2700" b="1" baseline="-3086" dirty="0">
                <a:latin typeface="Arial"/>
                <a:cs typeface="Arial"/>
              </a:rPr>
              <a:t>x</a:t>
            </a:r>
            <a:endParaRPr sz="2700" baseline="-3086">
              <a:latin typeface="Arial"/>
              <a:cs typeface="Arial"/>
            </a:endParaRPr>
          </a:p>
        </p:txBody>
      </p:sp>
      <p:sp>
        <p:nvSpPr>
          <p:cNvPr id="17" name="object 17"/>
          <p:cNvSpPr txBox="1"/>
          <p:nvPr/>
        </p:nvSpPr>
        <p:spPr>
          <a:xfrm>
            <a:off x="5685790" y="1281429"/>
            <a:ext cx="737235" cy="391160"/>
          </a:xfrm>
          <a:prstGeom prst="rect">
            <a:avLst/>
          </a:prstGeom>
        </p:spPr>
        <p:txBody>
          <a:bodyPr vert="horz" wrap="square" lIns="0" tIns="12700" rIns="0" bIns="0" rtlCol="0">
            <a:spAutoFit/>
          </a:bodyPr>
          <a:lstStyle/>
          <a:p>
            <a:pPr marL="38100">
              <a:lnSpc>
                <a:spcPct val="100000"/>
              </a:lnSpc>
              <a:spcBef>
                <a:spcPts val="100"/>
              </a:spcBef>
            </a:pPr>
            <a:r>
              <a:rPr sz="1800" b="1" dirty="0">
                <a:latin typeface="Arial"/>
                <a:cs typeface="Arial"/>
              </a:rPr>
              <a:t>x </a:t>
            </a:r>
            <a:r>
              <a:rPr sz="3600" b="1" spc="-7" baseline="-15046" dirty="0">
                <a:solidFill>
                  <a:srgbClr val="0000FF"/>
                </a:solidFill>
                <a:latin typeface="Arial"/>
                <a:cs typeface="Arial"/>
              </a:rPr>
              <a:t>Cl</a:t>
            </a:r>
            <a:r>
              <a:rPr sz="3600" b="1" spc="-660" baseline="-15046" dirty="0">
                <a:solidFill>
                  <a:srgbClr val="0000FF"/>
                </a:solidFill>
                <a:latin typeface="Arial"/>
                <a:cs typeface="Arial"/>
              </a:rPr>
              <a:t> </a:t>
            </a:r>
            <a:r>
              <a:rPr sz="1800" b="1" dirty="0">
                <a:latin typeface="Arial"/>
                <a:cs typeface="Arial"/>
              </a:rPr>
              <a:t>x</a:t>
            </a:r>
            <a:endParaRPr sz="1800">
              <a:latin typeface="Arial"/>
              <a:cs typeface="Arial"/>
            </a:endParaRPr>
          </a:p>
        </p:txBody>
      </p:sp>
      <p:sp>
        <p:nvSpPr>
          <p:cNvPr id="18" name="object 18"/>
          <p:cNvSpPr txBox="1"/>
          <p:nvPr/>
        </p:nvSpPr>
        <p:spPr>
          <a:xfrm>
            <a:off x="5869940" y="1724659"/>
            <a:ext cx="305435" cy="299720"/>
          </a:xfrm>
          <a:prstGeom prst="rect">
            <a:avLst/>
          </a:prstGeom>
        </p:spPr>
        <p:txBody>
          <a:bodyPr vert="horz" wrap="square" lIns="0" tIns="12700" rIns="0" bIns="0" rtlCol="0">
            <a:spAutoFit/>
          </a:bodyPr>
          <a:lstStyle/>
          <a:p>
            <a:pPr marL="12700">
              <a:lnSpc>
                <a:spcPct val="100000"/>
              </a:lnSpc>
              <a:spcBef>
                <a:spcPts val="100"/>
              </a:spcBef>
            </a:pPr>
            <a:r>
              <a:rPr sz="1800" b="1" spc="195" dirty="0">
                <a:latin typeface="Arial"/>
                <a:cs typeface="Arial"/>
              </a:rPr>
              <a:t>x</a:t>
            </a:r>
            <a:r>
              <a:rPr sz="1800" b="1" dirty="0">
                <a:latin typeface="Arial"/>
                <a:cs typeface="Arial"/>
              </a:rPr>
              <a:t>x</a:t>
            </a:r>
            <a:endParaRPr sz="1800">
              <a:latin typeface="Arial"/>
              <a:cs typeface="Arial"/>
            </a:endParaRPr>
          </a:p>
        </p:txBody>
      </p:sp>
      <p:sp>
        <p:nvSpPr>
          <p:cNvPr id="19" name="object 19"/>
          <p:cNvSpPr txBox="1"/>
          <p:nvPr/>
        </p:nvSpPr>
        <p:spPr>
          <a:xfrm>
            <a:off x="6250940" y="1572259"/>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x</a:t>
            </a:r>
            <a:endParaRPr sz="1800">
              <a:latin typeface="Arial"/>
              <a:cs typeface="Arial"/>
            </a:endParaRPr>
          </a:p>
        </p:txBody>
      </p:sp>
      <p:sp>
        <p:nvSpPr>
          <p:cNvPr id="20" name="object 20"/>
          <p:cNvSpPr/>
          <p:nvPr/>
        </p:nvSpPr>
        <p:spPr>
          <a:xfrm>
            <a:off x="5562600" y="1156969"/>
            <a:ext cx="143510" cy="839469"/>
          </a:xfrm>
          <a:custGeom>
            <a:avLst/>
            <a:gdLst/>
            <a:ahLst/>
            <a:cxnLst/>
            <a:rect l="l" t="t" r="r" b="b"/>
            <a:pathLst>
              <a:path w="143510" h="839469">
                <a:moveTo>
                  <a:pt x="143510" y="0"/>
                </a:moveTo>
                <a:lnTo>
                  <a:pt x="100787" y="8097"/>
                </a:lnTo>
                <a:lnTo>
                  <a:pt x="61722" y="30032"/>
                </a:lnTo>
                <a:lnTo>
                  <a:pt x="29667" y="62270"/>
                </a:lnTo>
                <a:lnTo>
                  <a:pt x="7975" y="101274"/>
                </a:lnTo>
                <a:lnTo>
                  <a:pt x="0" y="143509"/>
                </a:lnTo>
                <a:lnTo>
                  <a:pt x="0" y="694689"/>
                </a:lnTo>
                <a:lnTo>
                  <a:pt x="7975" y="737544"/>
                </a:lnTo>
                <a:lnTo>
                  <a:pt x="29667" y="776925"/>
                </a:lnTo>
                <a:lnTo>
                  <a:pt x="61722" y="809355"/>
                </a:lnTo>
                <a:lnTo>
                  <a:pt x="100787" y="831362"/>
                </a:lnTo>
                <a:lnTo>
                  <a:pt x="143510" y="839469"/>
                </a:lnTo>
              </a:path>
              <a:path w="143510" h="839469">
                <a:moveTo>
                  <a:pt x="0" y="0"/>
                </a:moveTo>
                <a:lnTo>
                  <a:pt x="0" y="0"/>
                </a:lnTo>
              </a:path>
              <a:path w="143510" h="839469">
                <a:moveTo>
                  <a:pt x="0" y="0"/>
                </a:moveTo>
                <a:lnTo>
                  <a:pt x="0" y="0"/>
                </a:lnTo>
              </a:path>
            </a:pathLst>
          </a:custGeom>
          <a:ln w="25518">
            <a:solidFill>
              <a:srgbClr val="000000"/>
            </a:solidFill>
          </a:ln>
        </p:spPr>
        <p:txBody>
          <a:bodyPr wrap="square" lIns="0" tIns="0" rIns="0" bIns="0" rtlCol="0"/>
          <a:lstStyle/>
          <a:p>
            <a:endParaRPr/>
          </a:p>
        </p:txBody>
      </p:sp>
      <p:sp>
        <p:nvSpPr>
          <p:cNvPr id="21" name="object 21"/>
          <p:cNvSpPr/>
          <p:nvPr/>
        </p:nvSpPr>
        <p:spPr>
          <a:xfrm>
            <a:off x="6409690" y="1156969"/>
            <a:ext cx="143510" cy="839469"/>
          </a:xfrm>
          <a:custGeom>
            <a:avLst/>
            <a:gdLst/>
            <a:ahLst/>
            <a:cxnLst/>
            <a:rect l="l" t="t" r="r" b="b"/>
            <a:pathLst>
              <a:path w="143509" h="839469">
                <a:moveTo>
                  <a:pt x="143510" y="839469"/>
                </a:moveTo>
                <a:lnTo>
                  <a:pt x="143510" y="839469"/>
                </a:lnTo>
              </a:path>
              <a:path w="143509" h="839469">
                <a:moveTo>
                  <a:pt x="0" y="839469"/>
                </a:moveTo>
                <a:lnTo>
                  <a:pt x="42235" y="831362"/>
                </a:lnTo>
                <a:lnTo>
                  <a:pt x="81239" y="809355"/>
                </a:lnTo>
                <a:lnTo>
                  <a:pt x="113477" y="776925"/>
                </a:lnTo>
                <a:lnTo>
                  <a:pt x="135412" y="737544"/>
                </a:lnTo>
                <a:lnTo>
                  <a:pt x="143510" y="694689"/>
                </a:lnTo>
                <a:lnTo>
                  <a:pt x="143510" y="143509"/>
                </a:lnTo>
                <a:lnTo>
                  <a:pt x="135412" y="101274"/>
                </a:lnTo>
                <a:lnTo>
                  <a:pt x="113477" y="62270"/>
                </a:lnTo>
                <a:lnTo>
                  <a:pt x="81239" y="30032"/>
                </a:lnTo>
                <a:lnTo>
                  <a:pt x="42235" y="8097"/>
                </a:lnTo>
                <a:lnTo>
                  <a:pt x="0" y="0"/>
                </a:lnTo>
              </a:path>
              <a:path w="143509" h="839469">
                <a:moveTo>
                  <a:pt x="143510" y="839469"/>
                </a:moveTo>
                <a:lnTo>
                  <a:pt x="143510" y="839469"/>
                </a:lnTo>
              </a:path>
            </a:pathLst>
          </a:custGeom>
          <a:ln w="25518">
            <a:solidFill>
              <a:srgbClr val="000000"/>
            </a:solidFill>
          </a:ln>
        </p:spPr>
        <p:txBody>
          <a:bodyPr wrap="square" lIns="0" tIns="0" rIns="0" bIns="0" rtlCol="0"/>
          <a:lstStyle/>
          <a:p>
            <a:endParaRPr/>
          </a:p>
        </p:txBody>
      </p:sp>
      <p:sp>
        <p:nvSpPr>
          <p:cNvPr id="22" name="object 22"/>
          <p:cNvSpPr/>
          <p:nvPr/>
        </p:nvSpPr>
        <p:spPr>
          <a:xfrm>
            <a:off x="4343400" y="1156969"/>
            <a:ext cx="143510" cy="839469"/>
          </a:xfrm>
          <a:custGeom>
            <a:avLst/>
            <a:gdLst/>
            <a:ahLst/>
            <a:cxnLst/>
            <a:rect l="l" t="t" r="r" b="b"/>
            <a:pathLst>
              <a:path w="143510" h="839469">
                <a:moveTo>
                  <a:pt x="143510" y="0"/>
                </a:moveTo>
                <a:lnTo>
                  <a:pt x="100787" y="8097"/>
                </a:lnTo>
                <a:lnTo>
                  <a:pt x="61722" y="30032"/>
                </a:lnTo>
                <a:lnTo>
                  <a:pt x="29667" y="62270"/>
                </a:lnTo>
                <a:lnTo>
                  <a:pt x="7975" y="101274"/>
                </a:lnTo>
                <a:lnTo>
                  <a:pt x="0" y="143509"/>
                </a:lnTo>
                <a:lnTo>
                  <a:pt x="0" y="694689"/>
                </a:lnTo>
                <a:lnTo>
                  <a:pt x="7975" y="737544"/>
                </a:lnTo>
                <a:lnTo>
                  <a:pt x="29667" y="776925"/>
                </a:lnTo>
                <a:lnTo>
                  <a:pt x="61722" y="809355"/>
                </a:lnTo>
                <a:lnTo>
                  <a:pt x="100787" y="831362"/>
                </a:lnTo>
                <a:lnTo>
                  <a:pt x="143510" y="839469"/>
                </a:lnTo>
              </a:path>
              <a:path w="143510" h="839469">
                <a:moveTo>
                  <a:pt x="0" y="0"/>
                </a:moveTo>
                <a:lnTo>
                  <a:pt x="0" y="0"/>
                </a:lnTo>
              </a:path>
              <a:path w="143510" h="839469">
                <a:moveTo>
                  <a:pt x="0" y="0"/>
                </a:moveTo>
                <a:lnTo>
                  <a:pt x="0" y="0"/>
                </a:lnTo>
              </a:path>
            </a:pathLst>
          </a:custGeom>
          <a:ln w="25518">
            <a:solidFill>
              <a:srgbClr val="000000"/>
            </a:solidFill>
          </a:ln>
        </p:spPr>
        <p:txBody>
          <a:bodyPr wrap="square" lIns="0" tIns="0" rIns="0" bIns="0" rtlCol="0"/>
          <a:lstStyle/>
          <a:p>
            <a:endParaRPr/>
          </a:p>
        </p:txBody>
      </p:sp>
      <p:sp>
        <p:nvSpPr>
          <p:cNvPr id="23" name="object 23"/>
          <p:cNvSpPr/>
          <p:nvPr/>
        </p:nvSpPr>
        <p:spPr>
          <a:xfrm>
            <a:off x="5190490" y="1156969"/>
            <a:ext cx="143510" cy="839469"/>
          </a:xfrm>
          <a:custGeom>
            <a:avLst/>
            <a:gdLst/>
            <a:ahLst/>
            <a:cxnLst/>
            <a:rect l="l" t="t" r="r" b="b"/>
            <a:pathLst>
              <a:path w="143510" h="839469">
                <a:moveTo>
                  <a:pt x="143510" y="839469"/>
                </a:moveTo>
                <a:lnTo>
                  <a:pt x="143510" y="839469"/>
                </a:lnTo>
              </a:path>
              <a:path w="143510" h="839469">
                <a:moveTo>
                  <a:pt x="0" y="839469"/>
                </a:moveTo>
                <a:lnTo>
                  <a:pt x="42722" y="831362"/>
                </a:lnTo>
                <a:lnTo>
                  <a:pt x="81787" y="809355"/>
                </a:lnTo>
                <a:lnTo>
                  <a:pt x="113842" y="776925"/>
                </a:lnTo>
                <a:lnTo>
                  <a:pt x="135534" y="737544"/>
                </a:lnTo>
                <a:lnTo>
                  <a:pt x="143510" y="694689"/>
                </a:lnTo>
                <a:lnTo>
                  <a:pt x="143510" y="143509"/>
                </a:lnTo>
                <a:lnTo>
                  <a:pt x="135534" y="101274"/>
                </a:lnTo>
                <a:lnTo>
                  <a:pt x="113842" y="62270"/>
                </a:lnTo>
                <a:lnTo>
                  <a:pt x="81787" y="30032"/>
                </a:lnTo>
                <a:lnTo>
                  <a:pt x="42722" y="8097"/>
                </a:lnTo>
                <a:lnTo>
                  <a:pt x="0" y="0"/>
                </a:lnTo>
              </a:path>
              <a:path w="143510" h="839469">
                <a:moveTo>
                  <a:pt x="143510" y="839469"/>
                </a:moveTo>
                <a:lnTo>
                  <a:pt x="143510" y="839469"/>
                </a:lnTo>
              </a:path>
            </a:pathLst>
          </a:custGeom>
          <a:ln w="25518">
            <a:solidFill>
              <a:srgbClr val="000000"/>
            </a:solidFill>
          </a:ln>
        </p:spPr>
        <p:txBody>
          <a:bodyPr wrap="square" lIns="0" tIns="0" rIns="0" bIns="0" rtlCol="0"/>
          <a:lstStyle/>
          <a:p>
            <a:endParaRPr/>
          </a:p>
        </p:txBody>
      </p:sp>
      <p:sp>
        <p:nvSpPr>
          <p:cNvPr id="24" name="object 24"/>
          <p:cNvSpPr/>
          <p:nvPr/>
        </p:nvSpPr>
        <p:spPr>
          <a:xfrm>
            <a:off x="1064260" y="1711960"/>
            <a:ext cx="1049020" cy="179070"/>
          </a:xfrm>
          <a:custGeom>
            <a:avLst/>
            <a:gdLst/>
            <a:ahLst/>
            <a:cxnLst/>
            <a:rect l="l" t="t" r="r" b="b"/>
            <a:pathLst>
              <a:path w="1049020" h="179069">
                <a:moveTo>
                  <a:pt x="1049020" y="0"/>
                </a:moveTo>
                <a:lnTo>
                  <a:pt x="1007998" y="28578"/>
                </a:lnTo>
                <a:lnTo>
                  <a:pt x="965841" y="54677"/>
                </a:lnTo>
                <a:lnTo>
                  <a:pt x="922650" y="78294"/>
                </a:lnTo>
                <a:lnTo>
                  <a:pt x="878528" y="99428"/>
                </a:lnTo>
                <a:lnTo>
                  <a:pt x="833579" y="118078"/>
                </a:lnTo>
                <a:lnTo>
                  <a:pt x="787904" y="134240"/>
                </a:lnTo>
                <a:lnTo>
                  <a:pt x="741607" y="147913"/>
                </a:lnTo>
                <a:lnTo>
                  <a:pt x="694790" y="159096"/>
                </a:lnTo>
                <a:lnTo>
                  <a:pt x="647556" y="167786"/>
                </a:lnTo>
                <a:lnTo>
                  <a:pt x="600007" y="173981"/>
                </a:lnTo>
                <a:lnTo>
                  <a:pt x="552247" y="177680"/>
                </a:lnTo>
                <a:lnTo>
                  <a:pt x="504378" y="178881"/>
                </a:lnTo>
                <a:lnTo>
                  <a:pt x="456502" y="177582"/>
                </a:lnTo>
                <a:lnTo>
                  <a:pt x="408723" y="173781"/>
                </a:lnTo>
                <a:lnTo>
                  <a:pt x="361143" y="167476"/>
                </a:lnTo>
                <a:lnTo>
                  <a:pt x="313865" y="158665"/>
                </a:lnTo>
                <a:lnTo>
                  <a:pt x="266992" y="147346"/>
                </a:lnTo>
                <a:lnTo>
                  <a:pt x="220626" y="133518"/>
                </a:lnTo>
                <a:lnTo>
                  <a:pt x="174870" y="117179"/>
                </a:lnTo>
                <a:lnTo>
                  <a:pt x="129826" y="98326"/>
                </a:lnTo>
                <a:lnTo>
                  <a:pt x="85598" y="76958"/>
                </a:lnTo>
                <a:lnTo>
                  <a:pt x="42289" y="53073"/>
                </a:lnTo>
                <a:lnTo>
                  <a:pt x="0" y="26669"/>
                </a:lnTo>
              </a:path>
              <a:path w="1049020" h="179069">
                <a:moveTo>
                  <a:pt x="1049020" y="0"/>
                </a:moveTo>
                <a:lnTo>
                  <a:pt x="1049020" y="0"/>
                </a:lnTo>
              </a:path>
            </a:pathLst>
          </a:custGeom>
          <a:ln w="25518">
            <a:solidFill>
              <a:srgbClr val="000000"/>
            </a:solidFill>
          </a:ln>
        </p:spPr>
        <p:txBody>
          <a:bodyPr wrap="square" lIns="0" tIns="0" rIns="0" bIns="0" rtlCol="0"/>
          <a:lstStyle/>
          <a:p>
            <a:endParaRPr/>
          </a:p>
        </p:txBody>
      </p:sp>
      <p:sp>
        <p:nvSpPr>
          <p:cNvPr id="25" name="object 25"/>
          <p:cNvSpPr/>
          <p:nvPr/>
        </p:nvSpPr>
        <p:spPr>
          <a:xfrm>
            <a:off x="877569" y="1488439"/>
            <a:ext cx="0" cy="0"/>
          </a:xfrm>
          <a:custGeom>
            <a:avLst/>
            <a:gdLst/>
            <a:ahLst/>
            <a:cxnLst/>
            <a:rect l="l" t="t" r="r" b="b"/>
            <a:pathLst>
              <a:path>
                <a:moveTo>
                  <a:pt x="0" y="0"/>
                </a:moveTo>
                <a:lnTo>
                  <a:pt x="0" y="0"/>
                </a:lnTo>
              </a:path>
            </a:pathLst>
          </a:custGeom>
          <a:ln w="25518">
            <a:solidFill>
              <a:srgbClr val="000000"/>
            </a:solidFill>
          </a:ln>
        </p:spPr>
        <p:txBody>
          <a:bodyPr wrap="square" lIns="0" tIns="0" rIns="0" bIns="0" rtlCol="0"/>
          <a:lstStyle/>
          <a:p>
            <a:endParaRPr/>
          </a:p>
        </p:txBody>
      </p:sp>
      <p:sp>
        <p:nvSpPr>
          <p:cNvPr id="26" name="object 26"/>
          <p:cNvSpPr txBox="1"/>
          <p:nvPr/>
        </p:nvSpPr>
        <p:spPr>
          <a:xfrm>
            <a:off x="5335270" y="947420"/>
            <a:ext cx="173990" cy="330200"/>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a:t>
            </a:r>
            <a:endParaRPr sz="2000">
              <a:latin typeface="Arial"/>
              <a:cs typeface="Arial"/>
            </a:endParaRPr>
          </a:p>
        </p:txBody>
      </p:sp>
      <p:sp>
        <p:nvSpPr>
          <p:cNvPr id="27" name="object 27"/>
          <p:cNvSpPr txBox="1"/>
          <p:nvPr/>
        </p:nvSpPr>
        <p:spPr>
          <a:xfrm>
            <a:off x="6631940" y="810259"/>
            <a:ext cx="161290" cy="513080"/>
          </a:xfrm>
          <a:prstGeom prst="rect">
            <a:avLst/>
          </a:prstGeom>
        </p:spPr>
        <p:txBody>
          <a:bodyPr vert="horz" wrap="square" lIns="0" tIns="12700" rIns="0" bIns="0" rtlCol="0">
            <a:spAutoFit/>
          </a:bodyPr>
          <a:lstStyle/>
          <a:p>
            <a:pPr marL="12700">
              <a:lnSpc>
                <a:spcPct val="100000"/>
              </a:lnSpc>
              <a:spcBef>
                <a:spcPts val="100"/>
              </a:spcBef>
            </a:pPr>
            <a:r>
              <a:rPr sz="3200" b="1" dirty="0">
                <a:latin typeface="Arial"/>
                <a:cs typeface="Arial"/>
              </a:rPr>
              <a:t>-</a:t>
            </a:r>
            <a:endParaRPr sz="3200">
              <a:latin typeface="Arial"/>
              <a:cs typeface="Arial"/>
            </a:endParaRPr>
          </a:p>
        </p:txBody>
      </p:sp>
      <p:grpSp>
        <p:nvGrpSpPr>
          <p:cNvPr id="28" name="object 28"/>
          <p:cNvGrpSpPr/>
          <p:nvPr/>
        </p:nvGrpSpPr>
        <p:grpSpPr>
          <a:xfrm>
            <a:off x="6781800" y="1562100"/>
            <a:ext cx="609600" cy="76200"/>
            <a:chOff x="6781800" y="1562100"/>
            <a:chExt cx="609600" cy="76200"/>
          </a:xfrm>
        </p:grpSpPr>
        <p:sp>
          <p:nvSpPr>
            <p:cNvPr id="29" name="object 29"/>
            <p:cNvSpPr/>
            <p:nvPr/>
          </p:nvSpPr>
          <p:spPr>
            <a:xfrm>
              <a:off x="6781800" y="1600200"/>
              <a:ext cx="548640" cy="0"/>
            </a:xfrm>
            <a:custGeom>
              <a:avLst/>
              <a:gdLst/>
              <a:ahLst/>
              <a:cxnLst/>
              <a:rect l="l" t="t" r="r" b="b"/>
              <a:pathLst>
                <a:path w="548640">
                  <a:moveTo>
                    <a:pt x="0" y="0"/>
                  </a:moveTo>
                  <a:lnTo>
                    <a:pt x="548640" y="0"/>
                  </a:lnTo>
                </a:path>
              </a:pathLst>
            </a:custGeom>
            <a:ln w="25400">
              <a:solidFill>
                <a:srgbClr val="0000FF"/>
              </a:solidFill>
            </a:ln>
          </p:spPr>
          <p:txBody>
            <a:bodyPr wrap="square" lIns="0" tIns="0" rIns="0" bIns="0" rtlCol="0"/>
            <a:lstStyle/>
            <a:p>
              <a:endParaRPr/>
            </a:p>
          </p:txBody>
        </p:sp>
        <p:sp>
          <p:nvSpPr>
            <p:cNvPr id="30" name="object 30"/>
            <p:cNvSpPr/>
            <p:nvPr/>
          </p:nvSpPr>
          <p:spPr>
            <a:xfrm>
              <a:off x="7315200" y="15621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238" y="127000"/>
            <a:ext cx="9001762" cy="643766"/>
          </a:xfrm>
          <a:prstGeom prst="rect">
            <a:avLst/>
          </a:prstGeom>
        </p:spPr>
        <p:txBody>
          <a:bodyPr vert="horz" wrap="square" lIns="0" tIns="12700" rIns="0" bIns="0" rtlCol="0">
            <a:spAutoFit/>
          </a:bodyPr>
          <a:lstStyle/>
          <a:p>
            <a:pPr marL="25400">
              <a:lnSpc>
                <a:spcPct val="100000"/>
              </a:lnSpc>
              <a:spcBef>
                <a:spcPts val="100"/>
              </a:spcBef>
            </a:pPr>
            <a:r>
              <a:rPr u="none" spc="-5" smtClean="0">
                <a:solidFill>
                  <a:srgbClr val="FF0000"/>
                </a:solidFill>
              </a:rPr>
              <a:t>b</a:t>
            </a:r>
            <a:r>
              <a:rPr u="none" spc="-5" smtClean="0"/>
              <a:t> </a:t>
            </a:r>
            <a:r>
              <a:rPr sz="2400" spc="-5" dirty="0">
                <a:solidFill>
                  <a:srgbClr val="FF0000"/>
                </a:solidFill>
                <a:latin typeface="Arial" pitchFamily="34" charset="0"/>
                <a:cs typeface="Arial" pitchFamily="34" charset="0"/>
              </a:rPr>
              <a:t>Formation </a:t>
            </a:r>
            <a:r>
              <a:rPr sz="2400" dirty="0">
                <a:solidFill>
                  <a:srgbClr val="FF0000"/>
                </a:solidFill>
                <a:latin typeface="Arial" pitchFamily="34" charset="0"/>
                <a:cs typeface="Arial" pitchFamily="34" charset="0"/>
              </a:rPr>
              <a:t>of </a:t>
            </a:r>
            <a:r>
              <a:rPr sz="2400" spc="-5" dirty="0">
                <a:solidFill>
                  <a:srgbClr val="FF0000"/>
                </a:solidFill>
                <a:latin typeface="Arial" pitchFamily="34" charset="0"/>
                <a:cs typeface="Arial" pitchFamily="34" charset="0"/>
              </a:rPr>
              <a:t>Magnesium chloride molecule</a:t>
            </a:r>
            <a:r>
              <a:rPr sz="2400" u="none" spc="-5" dirty="0">
                <a:solidFill>
                  <a:srgbClr val="FF0000"/>
                </a:solidFill>
                <a:latin typeface="Arial" pitchFamily="34" charset="0"/>
                <a:cs typeface="Arial" pitchFamily="34" charset="0"/>
              </a:rPr>
              <a:t> </a:t>
            </a:r>
            <a:r>
              <a:rPr sz="2400" u="none">
                <a:solidFill>
                  <a:srgbClr val="FF0000"/>
                </a:solidFill>
                <a:latin typeface="Arial" pitchFamily="34" charset="0"/>
                <a:cs typeface="Arial" pitchFamily="34" charset="0"/>
              </a:rPr>
              <a:t>–</a:t>
            </a:r>
            <a:r>
              <a:rPr sz="2400" u="none" spc="65">
                <a:solidFill>
                  <a:srgbClr val="FF0000"/>
                </a:solidFill>
                <a:latin typeface="Arial" pitchFamily="34" charset="0"/>
                <a:cs typeface="Arial" pitchFamily="34" charset="0"/>
              </a:rPr>
              <a:t> </a:t>
            </a:r>
            <a:r>
              <a:rPr sz="2400" u="none" spc="-5" smtClean="0">
                <a:solidFill>
                  <a:srgbClr val="FF0000"/>
                </a:solidFill>
                <a:latin typeface="Arial" pitchFamily="34" charset="0"/>
                <a:cs typeface="Arial" pitchFamily="34" charset="0"/>
              </a:rPr>
              <a:t>MgCl</a:t>
            </a:r>
            <a:r>
              <a:rPr sz="2400" u="none" spc="-7" baseline="-24305" smtClean="0">
                <a:solidFill>
                  <a:srgbClr val="FF0000"/>
                </a:solidFill>
                <a:latin typeface="Arial" pitchFamily="34" charset="0"/>
                <a:cs typeface="Arial" pitchFamily="34" charset="0"/>
              </a:rPr>
              <a:t>2</a:t>
            </a:r>
            <a:r>
              <a:rPr lang="en-US" sz="2400" spc="-5" dirty="0" smtClean="0"/>
              <a:t>)</a:t>
            </a:r>
            <a:endParaRPr sz="2400" baseline="-24305">
              <a:solidFill>
                <a:srgbClr val="FF0000"/>
              </a:solidFill>
              <a:latin typeface="Arial" pitchFamily="34" charset="0"/>
              <a:cs typeface="Arial" pitchFamily="34" charset="0"/>
            </a:endParaRPr>
          </a:p>
        </p:txBody>
      </p:sp>
      <p:sp>
        <p:nvSpPr>
          <p:cNvPr id="3" name="object 3"/>
          <p:cNvSpPr txBox="1"/>
          <p:nvPr/>
        </p:nvSpPr>
        <p:spPr>
          <a:xfrm>
            <a:off x="849630" y="726440"/>
            <a:ext cx="4034790" cy="391160"/>
          </a:xfrm>
          <a:prstGeom prst="rect">
            <a:avLst/>
          </a:prstGeom>
        </p:spPr>
        <p:txBody>
          <a:bodyPr vert="horz" wrap="square" lIns="0" tIns="12700" rIns="0" bIns="0" rtlCol="0">
            <a:spAutoFit/>
          </a:bodyPr>
          <a:lstStyle/>
          <a:p>
            <a:pPr marL="25400">
              <a:lnSpc>
                <a:spcPct val="100000"/>
              </a:lnSpc>
              <a:spcBef>
                <a:spcPts val="100"/>
              </a:spcBef>
              <a:tabLst>
                <a:tab pos="2249805" algn="l"/>
                <a:tab pos="3515995" algn="l"/>
              </a:tabLst>
            </a:pPr>
            <a:r>
              <a:rPr sz="2400" b="1" dirty="0">
                <a:solidFill>
                  <a:srgbClr val="0000FF"/>
                </a:solidFill>
                <a:latin typeface="Arial"/>
                <a:cs typeface="Arial"/>
              </a:rPr>
              <a:t>Mg	Mg</a:t>
            </a:r>
            <a:r>
              <a:rPr sz="2400" b="1" spc="55" dirty="0">
                <a:solidFill>
                  <a:srgbClr val="0000FF"/>
                </a:solidFill>
                <a:latin typeface="Arial"/>
                <a:cs typeface="Arial"/>
              </a:rPr>
              <a:t> </a:t>
            </a:r>
            <a:r>
              <a:rPr sz="2100" b="1" spc="-7" baseline="27777" dirty="0">
                <a:solidFill>
                  <a:srgbClr val="0000FF"/>
                </a:solidFill>
                <a:latin typeface="Arial"/>
                <a:cs typeface="Arial"/>
              </a:rPr>
              <a:t>2+ </a:t>
            </a:r>
            <a:r>
              <a:rPr sz="2100" b="1" spc="7" baseline="27777" dirty="0">
                <a:solidFill>
                  <a:srgbClr val="0000FF"/>
                </a:solidFill>
                <a:latin typeface="Arial"/>
                <a:cs typeface="Arial"/>
              </a:rPr>
              <a:t> </a:t>
            </a:r>
            <a:r>
              <a:rPr sz="2400" b="1" dirty="0">
                <a:solidFill>
                  <a:srgbClr val="0000FF"/>
                </a:solidFill>
                <a:latin typeface="Arial"/>
                <a:cs typeface="Arial"/>
              </a:rPr>
              <a:t>+	</a:t>
            </a:r>
            <a:r>
              <a:rPr sz="2400" b="1" spc="-5" dirty="0">
                <a:solidFill>
                  <a:srgbClr val="0000FF"/>
                </a:solidFill>
                <a:latin typeface="Arial"/>
                <a:cs typeface="Arial"/>
              </a:rPr>
              <a:t>2e</a:t>
            </a:r>
            <a:r>
              <a:rPr sz="2400" b="1" spc="-65" dirty="0">
                <a:solidFill>
                  <a:srgbClr val="0000FF"/>
                </a:solidFill>
                <a:latin typeface="Arial"/>
                <a:cs typeface="Arial"/>
              </a:rPr>
              <a:t> </a:t>
            </a:r>
            <a:r>
              <a:rPr sz="2400" b="1" spc="7" baseline="29513" dirty="0">
                <a:solidFill>
                  <a:srgbClr val="0000FF"/>
                </a:solidFill>
                <a:latin typeface="Arial"/>
                <a:cs typeface="Arial"/>
              </a:rPr>
              <a:t>-</a:t>
            </a:r>
            <a:endParaRPr sz="2400" baseline="29513">
              <a:latin typeface="Arial"/>
              <a:cs typeface="Arial"/>
            </a:endParaRPr>
          </a:p>
        </p:txBody>
      </p:sp>
      <p:graphicFrame>
        <p:nvGraphicFramePr>
          <p:cNvPr id="4" name="object 4"/>
          <p:cNvGraphicFramePr>
            <a:graphicFrameLocks noGrp="1"/>
          </p:cNvGraphicFramePr>
          <p:nvPr/>
        </p:nvGraphicFramePr>
        <p:xfrm>
          <a:off x="552450" y="1183302"/>
          <a:ext cx="4142739" cy="2015647"/>
        </p:xfrm>
        <a:graphic>
          <a:graphicData uri="http://schemas.openxmlformats.org/drawingml/2006/table">
            <a:tbl>
              <a:tblPr firstRow="1" bandRow="1">
                <a:tableStyleId>{2D5ABB26-0587-4C30-8999-92F81FD0307C}</a:tableStyleId>
              </a:tblPr>
              <a:tblGrid>
                <a:gridCol w="2179320"/>
                <a:gridCol w="1083309"/>
                <a:gridCol w="880110"/>
              </a:tblGrid>
              <a:tr h="791677">
                <a:tc>
                  <a:txBody>
                    <a:bodyPr/>
                    <a:lstStyle/>
                    <a:p>
                      <a:pPr marL="31750">
                        <a:lnSpc>
                          <a:spcPts val="2655"/>
                        </a:lnSpc>
                      </a:pPr>
                      <a:r>
                        <a:rPr sz="2400" b="1" dirty="0">
                          <a:solidFill>
                            <a:srgbClr val="0000FF"/>
                          </a:solidFill>
                          <a:latin typeface="Arial"/>
                          <a:cs typeface="Arial"/>
                        </a:rPr>
                        <a:t>AN =</a:t>
                      </a:r>
                      <a:r>
                        <a:rPr sz="2400" b="1" spc="-15" dirty="0">
                          <a:solidFill>
                            <a:srgbClr val="0000FF"/>
                          </a:solidFill>
                          <a:latin typeface="Arial"/>
                          <a:cs typeface="Arial"/>
                        </a:rPr>
                        <a:t> </a:t>
                      </a:r>
                      <a:r>
                        <a:rPr sz="2400" b="1" spc="-5" dirty="0">
                          <a:solidFill>
                            <a:srgbClr val="0000FF"/>
                          </a:solidFill>
                          <a:latin typeface="Arial"/>
                          <a:cs typeface="Arial"/>
                        </a:rPr>
                        <a:t>12</a:t>
                      </a:r>
                      <a:endParaRPr sz="2400">
                        <a:latin typeface="Arial"/>
                        <a:cs typeface="Arial"/>
                      </a:endParaRPr>
                    </a:p>
                    <a:p>
                      <a:pPr marL="31750">
                        <a:lnSpc>
                          <a:spcPct val="100000"/>
                        </a:lnSpc>
                        <a:spcBef>
                          <a:spcPts val="309"/>
                        </a:spcBef>
                      </a:pPr>
                      <a:r>
                        <a:rPr sz="2400" b="1" spc="-5" dirty="0">
                          <a:solidFill>
                            <a:srgbClr val="0000FF"/>
                          </a:solidFill>
                          <a:latin typeface="Arial"/>
                          <a:cs typeface="Arial"/>
                        </a:rPr>
                        <a:t>EC </a:t>
                      </a:r>
                      <a:r>
                        <a:rPr sz="2400" b="1" dirty="0">
                          <a:solidFill>
                            <a:srgbClr val="0000FF"/>
                          </a:solidFill>
                          <a:latin typeface="Arial"/>
                          <a:cs typeface="Arial"/>
                        </a:rPr>
                        <a:t>=</a:t>
                      </a:r>
                      <a:r>
                        <a:rPr sz="2400" b="1" spc="-15" dirty="0">
                          <a:solidFill>
                            <a:srgbClr val="0000FF"/>
                          </a:solidFill>
                          <a:latin typeface="Arial"/>
                          <a:cs typeface="Arial"/>
                        </a:rPr>
                        <a:t> </a:t>
                      </a:r>
                      <a:r>
                        <a:rPr sz="2400" b="1" spc="-5" dirty="0">
                          <a:solidFill>
                            <a:srgbClr val="0000FF"/>
                          </a:solidFill>
                          <a:latin typeface="Arial"/>
                          <a:cs typeface="Arial"/>
                        </a:rPr>
                        <a:t>2,8,2</a:t>
                      </a:r>
                      <a:endParaRPr sz="2400">
                        <a:latin typeface="Arial"/>
                        <a:cs typeface="Arial"/>
                      </a:endParaRPr>
                    </a:p>
                  </a:txBody>
                  <a:tcPr marL="0" marR="0" marT="0" marB="0"/>
                </a:tc>
                <a:tc>
                  <a:txBody>
                    <a:bodyPr/>
                    <a:lstStyle/>
                    <a:p>
                      <a:pPr>
                        <a:lnSpc>
                          <a:spcPct val="100000"/>
                        </a:lnSpc>
                        <a:spcBef>
                          <a:spcPts val="30"/>
                        </a:spcBef>
                      </a:pPr>
                      <a:endParaRPr sz="2550">
                        <a:latin typeface="Times New Roman"/>
                        <a:cs typeface="Times New Roman"/>
                      </a:endParaRPr>
                    </a:p>
                    <a:p>
                      <a:pPr marL="488315">
                        <a:lnSpc>
                          <a:spcPct val="100000"/>
                        </a:lnSpc>
                      </a:pPr>
                      <a:r>
                        <a:rPr sz="2400" b="1" dirty="0">
                          <a:solidFill>
                            <a:srgbClr val="0000FF"/>
                          </a:solidFill>
                          <a:latin typeface="Arial"/>
                          <a:cs typeface="Arial"/>
                        </a:rPr>
                        <a:t>2,8</a:t>
                      </a:r>
                      <a:endParaRPr sz="2400">
                        <a:latin typeface="Arial"/>
                        <a:cs typeface="Arial"/>
                      </a:endParaRPr>
                    </a:p>
                  </a:txBody>
                  <a:tcPr marL="0" marR="0" marT="3810" marB="0"/>
                </a:tc>
                <a:tc>
                  <a:txBody>
                    <a:bodyPr/>
                    <a:lstStyle/>
                    <a:p>
                      <a:pPr>
                        <a:lnSpc>
                          <a:spcPct val="100000"/>
                        </a:lnSpc>
                      </a:pPr>
                      <a:endParaRPr sz="2100">
                        <a:latin typeface="Times New Roman"/>
                        <a:cs typeface="Times New Roman"/>
                      </a:endParaRPr>
                    </a:p>
                  </a:txBody>
                  <a:tcPr marL="0" marR="0" marT="0" marB="0"/>
                </a:tc>
              </a:tr>
              <a:tr h="440936">
                <a:tc>
                  <a:txBody>
                    <a:bodyPr/>
                    <a:lstStyle/>
                    <a:p>
                      <a:pPr marL="459740">
                        <a:lnSpc>
                          <a:spcPct val="100000"/>
                        </a:lnSpc>
                        <a:spcBef>
                          <a:spcPts val="265"/>
                        </a:spcBef>
                        <a:tabLst>
                          <a:tab pos="933450" algn="l"/>
                        </a:tabLst>
                      </a:pPr>
                      <a:r>
                        <a:rPr sz="2400" b="1" spc="-10" dirty="0">
                          <a:solidFill>
                            <a:srgbClr val="0000FF"/>
                          </a:solidFill>
                          <a:latin typeface="Arial"/>
                          <a:cs typeface="Arial"/>
                        </a:rPr>
                        <a:t>Cl	</a:t>
                      </a:r>
                      <a:r>
                        <a:rPr sz="2400" b="1" dirty="0">
                          <a:solidFill>
                            <a:srgbClr val="0000FF"/>
                          </a:solidFill>
                          <a:latin typeface="Arial"/>
                          <a:cs typeface="Arial"/>
                        </a:rPr>
                        <a:t>+ 1e</a:t>
                      </a:r>
                      <a:r>
                        <a:rPr sz="2400" b="1" spc="-20" dirty="0">
                          <a:solidFill>
                            <a:srgbClr val="0000FF"/>
                          </a:solidFill>
                          <a:latin typeface="Arial"/>
                          <a:cs typeface="Arial"/>
                        </a:rPr>
                        <a:t> </a:t>
                      </a:r>
                      <a:r>
                        <a:rPr sz="2400" b="1" spc="7" baseline="29513" dirty="0">
                          <a:solidFill>
                            <a:srgbClr val="0000FF"/>
                          </a:solidFill>
                          <a:latin typeface="Arial"/>
                          <a:cs typeface="Arial"/>
                        </a:rPr>
                        <a:t>-</a:t>
                      </a:r>
                      <a:endParaRPr sz="2400" baseline="29513">
                        <a:latin typeface="Arial"/>
                        <a:cs typeface="Arial"/>
                      </a:endParaRPr>
                    </a:p>
                  </a:txBody>
                  <a:tcPr marL="0" marR="0" marT="33655" marB="0"/>
                </a:tc>
                <a:tc>
                  <a:txBody>
                    <a:bodyPr/>
                    <a:lstStyle/>
                    <a:p>
                      <a:pPr>
                        <a:lnSpc>
                          <a:spcPct val="100000"/>
                        </a:lnSpc>
                      </a:pPr>
                      <a:endParaRPr sz="2100">
                        <a:latin typeface="Times New Roman"/>
                        <a:cs typeface="Times New Roman"/>
                      </a:endParaRPr>
                    </a:p>
                  </a:txBody>
                  <a:tcPr marL="0" marR="0" marT="0" marB="0"/>
                </a:tc>
                <a:tc>
                  <a:txBody>
                    <a:bodyPr/>
                    <a:lstStyle/>
                    <a:p>
                      <a:pPr marL="212090">
                        <a:lnSpc>
                          <a:spcPct val="100000"/>
                        </a:lnSpc>
                        <a:spcBef>
                          <a:spcPts val="265"/>
                        </a:spcBef>
                      </a:pPr>
                      <a:r>
                        <a:rPr sz="2400" b="1" spc="-5" dirty="0">
                          <a:solidFill>
                            <a:srgbClr val="0000FF"/>
                          </a:solidFill>
                          <a:latin typeface="Arial"/>
                          <a:cs typeface="Arial"/>
                        </a:rPr>
                        <a:t>Cl</a:t>
                      </a:r>
                      <a:r>
                        <a:rPr sz="2400" b="1" spc="45" dirty="0">
                          <a:solidFill>
                            <a:srgbClr val="0000FF"/>
                          </a:solidFill>
                          <a:latin typeface="Arial"/>
                          <a:cs typeface="Arial"/>
                        </a:rPr>
                        <a:t> </a:t>
                      </a:r>
                      <a:r>
                        <a:rPr sz="2400" b="1" spc="7" baseline="29513" dirty="0">
                          <a:solidFill>
                            <a:srgbClr val="0000FF"/>
                          </a:solidFill>
                          <a:latin typeface="Arial"/>
                          <a:cs typeface="Arial"/>
                        </a:rPr>
                        <a:t>-</a:t>
                      </a:r>
                      <a:endParaRPr sz="2400" baseline="29513">
                        <a:latin typeface="Arial"/>
                        <a:cs typeface="Arial"/>
                      </a:endParaRPr>
                    </a:p>
                  </a:txBody>
                  <a:tcPr marL="0" marR="0" marT="33655" marB="0"/>
                </a:tc>
              </a:tr>
              <a:tr h="410210">
                <a:tc>
                  <a:txBody>
                    <a:bodyPr/>
                    <a:lstStyle/>
                    <a:p>
                      <a:pPr marL="31750">
                        <a:lnSpc>
                          <a:spcPct val="100000"/>
                        </a:lnSpc>
                        <a:spcBef>
                          <a:spcPts val="65"/>
                        </a:spcBef>
                      </a:pPr>
                      <a:r>
                        <a:rPr sz="2400" b="1" dirty="0">
                          <a:solidFill>
                            <a:srgbClr val="0000FF"/>
                          </a:solidFill>
                          <a:latin typeface="Arial"/>
                          <a:cs typeface="Arial"/>
                        </a:rPr>
                        <a:t>AN =</a:t>
                      </a:r>
                      <a:r>
                        <a:rPr sz="2400" b="1" spc="-15" dirty="0">
                          <a:solidFill>
                            <a:srgbClr val="0000FF"/>
                          </a:solidFill>
                          <a:latin typeface="Arial"/>
                          <a:cs typeface="Arial"/>
                        </a:rPr>
                        <a:t> </a:t>
                      </a:r>
                      <a:r>
                        <a:rPr sz="2400" b="1" spc="-5" dirty="0">
                          <a:solidFill>
                            <a:srgbClr val="0000FF"/>
                          </a:solidFill>
                          <a:latin typeface="Arial"/>
                          <a:cs typeface="Arial"/>
                        </a:rPr>
                        <a:t>17</a:t>
                      </a:r>
                      <a:endParaRPr sz="2400">
                        <a:latin typeface="Arial"/>
                        <a:cs typeface="Arial"/>
                      </a:endParaRPr>
                    </a:p>
                  </a:txBody>
                  <a:tcPr marL="0" marR="0" marT="8255"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a:latin typeface="Times New Roman"/>
                        <a:cs typeface="Times New Roman"/>
                      </a:endParaRPr>
                    </a:p>
                  </a:txBody>
                  <a:tcPr marL="0" marR="0" marT="0" marB="0"/>
                </a:tc>
              </a:tr>
              <a:tr h="372824">
                <a:tc>
                  <a:txBody>
                    <a:bodyPr/>
                    <a:lstStyle/>
                    <a:p>
                      <a:pPr marL="31750">
                        <a:lnSpc>
                          <a:spcPts val="2810"/>
                        </a:lnSpc>
                        <a:spcBef>
                          <a:spcPts val="25"/>
                        </a:spcBef>
                      </a:pPr>
                      <a:r>
                        <a:rPr sz="2400" b="1" spc="-5" dirty="0">
                          <a:solidFill>
                            <a:srgbClr val="0000FF"/>
                          </a:solidFill>
                          <a:latin typeface="Arial"/>
                          <a:cs typeface="Arial"/>
                        </a:rPr>
                        <a:t>EC </a:t>
                      </a:r>
                      <a:r>
                        <a:rPr sz="2400" b="1" dirty="0">
                          <a:solidFill>
                            <a:srgbClr val="0000FF"/>
                          </a:solidFill>
                          <a:latin typeface="Arial"/>
                          <a:cs typeface="Arial"/>
                        </a:rPr>
                        <a:t>=</a:t>
                      </a:r>
                      <a:r>
                        <a:rPr sz="2400" b="1" spc="-15" dirty="0">
                          <a:solidFill>
                            <a:srgbClr val="0000FF"/>
                          </a:solidFill>
                          <a:latin typeface="Arial"/>
                          <a:cs typeface="Arial"/>
                        </a:rPr>
                        <a:t> </a:t>
                      </a:r>
                      <a:r>
                        <a:rPr sz="2400" b="1" spc="-5" dirty="0">
                          <a:solidFill>
                            <a:srgbClr val="0000FF"/>
                          </a:solidFill>
                          <a:latin typeface="Arial"/>
                          <a:cs typeface="Arial"/>
                        </a:rPr>
                        <a:t>2,8,7</a:t>
                      </a:r>
                      <a:endParaRPr sz="2400">
                        <a:latin typeface="Arial"/>
                        <a:cs typeface="Arial"/>
                      </a:endParaRPr>
                    </a:p>
                  </a:txBody>
                  <a:tcPr marL="0" marR="0" marT="3175" marB="0"/>
                </a:tc>
                <a:tc>
                  <a:txBody>
                    <a:bodyPr/>
                    <a:lstStyle/>
                    <a:p>
                      <a:pPr>
                        <a:lnSpc>
                          <a:spcPct val="100000"/>
                        </a:lnSpc>
                      </a:pPr>
                      <a:endParaRPr sz="2100">
                        <a:latin typeface="Times New Roman"/>
                        <a:cs typeface="Times New Roman"/>
                      </a:endParaRPr>
                    </a:p>
                  </a:txBody>
                  <a:tcPr marL="0" marR="0" marT="0" marB="0"/>
                </a:tc>
                <a:tc>
                  <a:txBody>
                    <a:bodyPr/>
                    <a:lstStyle/>
                    <a:p>
                      <a:pPr marL="170180">
                        <a:lnSpc>
                          <a:spcPts val="2810"/>
                        </a:lnSpc>
                        <a:spcBef>
                          <a:spcPts val="25"/>
                        </a:spcBef>
                      </a:pPr>
                      <a:r>
                        <a:rPr sz="2400" b="1" spc="-5" dirty="0">
                          <a:solidFill>
                            <a:srgbClr val="0000FF"/>
                          </a:solidFill>
                          <a:latin typeface="Arial"/>
                          <a:cs typeface="Arial"/>
                        </a:rPr>
                        <a:t>2,8,8</a:t>
                      </a:r>
                      <a:endParaRPr sz="2400">
                        <a:latin typeface="Arial"/>
                        <a:cs typeface="Arial"/>
                      </a:endParaRPr>
                    </a:p>
                  </a:txBody>
                  <a:tcPr marL="0" marR="0" marT="3175" marB="0"/>
                </a:tc>
              </a:tr>
            </a:tbl>
          </a:graphicData>
        </a:graphic>
      </p:graphicFrame>
      <p:sp>
        <p:nvSpPr>
          <p:cNvPr id="5" name="object 5"/>
          <p:cNvSpPr txBox="1"/>
          <p:nvPr/>
        </p:nvSpPr>
        <p:spPr>
          <a:xfrm>
            <a:off x="657859" y="4025900"/>
            <a:ext cx="1068070" cy="391160"/>
          </a:xfrm>
          <a:prstGeom prst="rect">
            <a:avLst/>
          </a:prstGeom>
        </p:spPr>
        <p:txBody>
          <a:bodyPr vert="horz" wrap="square" lIns="0" tIns="12700" rIns="0" bIns="0" rtlCol="0">
            <a:spAutoFit/>
          </a:bodyPr>
          <a:lstStyle/>
          <a:p>
            <a:pPr marL="12700">
              <a:lnSpc>
                <a:spcPct val="100000"/>
              </a:lnSpc>
              <a:spcBef>
                <a:spcPts val="100"/>
              </a:spcBef>
              <a:tabLst>
                <a:tab pos="876935" algn="l"/>
              </a:tabLst>
            </a:pPr>
            <a:r>
              <a:rPr sz="2400" b="1" dirty="0">
                <a:solidFill>
                  <a:srgbClr val="0000FF"/>
                </a:solidFill>
                <a:latin typeface="Arial"/>
                <a:cs typeface="Arial"/>
              </a:rPr>
              <a:t>Mg	+</a:t>
            </a:r>
            <a:endParaRPr sz="2400">
              <a:latin typeface="Arial"/>
              <a:cs typeface="Arial"/>
            </a:endParaRPr>
          </a:p>
        </p:txBody>
      </p:sp>
      <p:sp>
        <p:nvSpPr>
          <p:cNvPr id="6" name="object 6"/>
          <p:cNvSpPr txBox="1"/>
          <p:nvPr/>
        </p:nvSpPr>
        <p:spPr>
          <a:xfrm>
            <a:off x="4589424" y="4025900"/>
            <a:ext cx="46672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M</a:t>
            </a:r>
            <a:r>
              <a:rPr sz="2400" b="1" dirty="0">
                <a:solidFill>
                  <a:srgbClr val="0000FF"/>
                </a:solidFill>
                <a:latin typeface="Arial"/>
                <a:cs typeface="Arial"/>
              </a:rPr>
              <a:t>g</a:t>
            </a:r>
            <a:endParaRPr sz="2400">
              <a:latin typeface="Arial"/>
              <a:cs typeface="Arial"/>
            </a:endParaRPr>
          </a:p>
        </p:txBody>
      </p:sp>
      <p:sp>
        <p:nvSpPr>
          <p:cNvPr id="7" name="object 7"/>
          <p:cNvSpPr txBox="1"/>
          <p:nvPr/>
        </p:nvSpPr>
        <p:spPr>
          <a:xfrm>
            <a:off x="8003793" y="4025900"/>
            <a:ext cx="77025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Arial"/>
                <a:cs typeface="Arial"/>
              </a:rPr>
              <a:t>M</a:t>
            </a:r>
            <a:r>
              <a:rPr sz="2400" b="1" spc="-10" dirty="0">
                <a:solidFill>
                  <a:srgbClr val="0000FF"/>
                </a:solidFill>
                <a:latin typeface="Arial"/>
                <a:cs typeface="Arial"/>
              </a:rPr>
              <a:t>g</a:t>
            </a:r>
            <a:r>
              <a:rPr sz="2400" b="1" spc="-5" dirty="0">
                <a:solidFill>
                  <a:srgbClr val="0000FF"/>
                </a:solidFill>
                <a:latin typeface="Arial"/>
                <a:cs typeface="Arial"/>
              </a:rPr>
              <a:t>C</a:t>
            </a:r>
            <a:r>
              <a:rPr sz="2400" b="1" dirty="0">
                <a:solidFill>
                  <a:srgbClr val="0000FF"/>
                </a:solidFill>
                <a:latin typeface="Arial"/>
                <a:cs typeface="Arial"/>
              </a:rPr>
              <a:t>l</a:t>
            </a:r>
            <a:endParaRPr sz="2400">
              <a:latin typeface="Arial"/>
              <a:cs typeface="Arial"/>
            </a:endParaRPr>
          </a:p>
        </p:txBody>
      </p:sp>
      <p:sp>
        <p:nvSpPr>
          <p:cNvPr id="8" name="object 8"/>
          <p:cNvSpPr txBox="1"/>
          <p:nvPr/>
        </p:nvSpPr>
        <p:spPr>
          <a:xfrm>
            <a:off x="8776969" y="4230370"/>
            <a:ext cx="123825" cy="237490"/>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0000FF"/>
                </a:solidFill>
                <a:latin typeface="Arial"/>
                <a:cs typeface="Arial"/>
              </a:rPr>
              <a:t>2</a:t>
            </a:r>
            <a:endParaRPr sz="1400">
              <a:latin typeface="Arial"/>
              <a:cs typeface="Arial"/>
            </a:endParaRPr>
          </a:p>
        </p:txBody>
      </p:sp>
      <p:sp>
        <p:nvSpPr>
          <p:cNvPr id="9" name="object 9"/>
          <p:cNvSpPr txBox="1"/>
          <p:nvPr/>
        </p:nvSpPr>
        <p:spPr>
          <a:xfrm>
            <a:off x="205740" y="5029200"/>
            <a:ext cx="8743315" cy="1704313"/>
          </a:xfrm>
          <a:prstGeom prst="rect">
            <a:avLst/>
          </a:prstGeom>
        </p:spPr>
        <p:txBody>
          <a:bodyPr vert="horz" wrap="square" lIns="0" tIns="11430" rIns="0" bIns="0" rtlCol="0">
            <a:spAutoFit/>
          </a:bodyPr>
          <a:lstStyle/>
          <a:p>
            <a:pPr marL="38100" marR="133985" indent="279400">
              <a:lnSpc>
                <a:spcPts val="2510"/>
              </a:lnSpc>
              <a:spcBef>
                <a:spcPts val="90"/>
              </a:spcBef>
            </a:pPr>
            <a:r>
              <a:rPr sz="2000" b="1" spc="-5" dirty="0">
                <a:solidFill>
                  <a:srgbClr val="0000FF"/>
                </a:solidFill>
                <a:latin typeface="Arial"/>
                <a:cs typeface="Arial"/>
              </a:rPr>
              <a:t>The </a:t>
            </a:r>
            <a:r>
              <a:rPr sz="2000" b="1" dirty="0">
                <a:solidFill>
                  <a:srgbClr val="0000FF"/>
                </a:solidFill>
                <a:latin typeface="Arial"/>
                <a:cs typeface="Arial"/>
              </a:rPr>
              <a:t>AN of </a:t>
            </a:r>
            <a:r>
              <a:rPr sz="2000" b="1" spc="15" dirty="0">
                <a:solidFill>
                  <a:srgbClr val="0000FF"/>
                </a:solidFill>
                <a:latin typeface="Arial"/>
                <a:cs typeface="Arial"/>
              </a:rPr>
              <a:t>Mg </a:t>
            </a:r>
            <a:r>
              <a:rPr sz="2000" b="1" spc="-5" dirty="0">
                <a:solidFill>
                  <a:srgbClr val="0000FF"/>
                </a:solidFill>
                <a:latin typeface="Arial"/>
                <a:cs typeface="Arial"/>
              </a:rPr>
              <a:t>is </a:t>
            </a:r>
            <a:r>
              <a:rPr sz="2000" b="1" dirty="0">
                <a:solidFill>
                  <a:srgbClr val="0000FF"/>
                </a:solidFill>
                <a:latin typeface="Arial"/>
                <a:cs typeface="Arial"/>
              </a:rPr>
              <a:t>12, </a:t>
            </a:r>
            <a:r>
              <a:rPr sz="2000" b="1" spc="-5" dirty="0">
                <a:solidFill>
                  <a:srgbClr val="0000FF"/>
                </a:solidFill>
                <a:latin typeface="Arial"/>
                <a:cs typeface="Arial"/>
              </a:rPr>
              <a:t>its EC </a:t>
            </a:r>
            <a:r>
              <a:rPr sz="2000" b="1" dirty="0">
                <a:solidFill>
                  <a:srgbClr val="0000FF"/>
                </a:solidFill>
                <a:latin typeface="Arial"/>
                <a:cs typeface="Arial"/>
              </a:rPr>
              <a:t>is </a:t>
            </a:r>
            <a:r>
              <a:rPr sz="2000" b="1" spc="-5" dirty="0">
                <a:solidFill>
                  <a:srgbClr val="0000FF"/>
                </a:solidFill>
                <a:latin typeface="Arial"/>
                <a:cs typeface="Arial"/>
              </a:rPr>
              <a:t>2,8,2, it has </a:t>
            </a:r>
            <a:r>
              <a:rPr sz="2000" b="1" dirty="0">
                <a:solidFill>
                  <a:srgbClr val="0000FF"/>
                </a:solidFill>
                <a:latin typeface="Arial"/>
                <a:cs typeface="Arial"/>
              </a:rPr>
              <a:t>2 </a:t>
            </a:r>
            <a:r>
              <a:rPr sz="2000" b="1" spc="-5" dirty="0">
                <a:solidFill>
                  <a:srgbClr val="0000FF"/>
                </a:solidFill>
                <a:latin typeface="Arial"/>
                <a:cs typeface="Arial"/>
              </a:rPr>
              <a:t>valence electrons, it loses  </a:t>
            </a:r>
            <a:r>
              <a:rPr sz="2000" b="1" dirty="0">
                <a:solidFill>
                  <a:srgbClr val="0000FF"/>
                </a:solidFill>
                <a:latin typeface="Arial"/>
                <a:cs typeface="Arial"/>
              </a:rPr>
              <a:t>2 </a:t>
            </a:r>
            <a:r>
              <a:rPr sz="2000" b="1" spc="-5" dirty="0">
                <a:solidFill>
                  <a:srgbClr val="0000FF"/>
                </a:solidFill>
                <a:latin typeface="Arial"/>
                <a:cs typeface="Arial"/>
              </a:rPr>
              <a:t>electrons </a:t>
            </a:r>
            <a:r>
              <a:rPr sz="2000" b="1" spc="5" dirty="0">
                <a:solidFill>
                  <a:srgbClr val="0000FF"/>
                </a:solidFill>
                <a:latin typeface="Arial"/>
                <a:cs typeface="Arial"/>
              </a:rPr>
              <a:t>to </a:t>
            </a:r>
            <a:r>
              <a:rPr sz="2000" b="1" dirty="0">
                <a:solidFill>
                  <a:srgbClr val="0000FF"/>
                </a:solidFill>
                <a:latin typeface="Arial"/>
                <a:cs typeface="Arial"/>
              </a:rPr>
              <a:t>form </a:t>
            </a:r>
            <a:r>
              <a:rPr sz="2000" b="1" spc="15" dirty="0">
                <a:solidFill>
                  <a:srgbClr val="0000FF"/>
                </a:solidFill>
                <a:latin typeface="Arial"/>
                <a:cs typeface="Arial"/>
              </a:rPr>
              <a:t>Mg </a:t>
            </a:r>
            <a:r>
              <a:rPr sz="2100" b="1" spc="-7" baseline="27777" dirty="0">
                <a:solidFill>
                  <a:srgbClr val="0000FF"/>
                </a:solidFill>
                <a:latin typeface="Arial"/>
                <a:cs typeface="Arial"/>
              </a:rPr>
              <a:t>2+ </a:t>
            </a:r>
            <a:r>
              <a:rPr sz="2000" b="1" dirty="0">
                <a:solidFill>
                  <a:srgbClr val="0000FF"/>
                </a:solidFill>
                <a:latin typeface="Arial"/>
                <a:cs typeface="Arial"/>
              </a:rPr>
              <a:t>. </a:t>
            </a:r>
            <a:r>
              <a:rPr sz="2000" b="1" spc="-5" dirty="0">
                <a:solidFill>
                  <a:srgbClr val="0000FF"/>
                </a:solidFill>
                <a:latin typeface="Arial"/>
                <a:cs typeface="Arial"/>
              </a:rPr>
              <a:t>The </a:t>
            </a:r>
            <a:r>
              <a:rPr sz="2000" b="1" dirty="0">
                <a:solidFill>
                  <a:srgbClr val="0000FF"/>
                </a:solidFill>
                <a:latin typeface="Arial"/>
                <a:cs typeface="Arial"/>
              </a:rPr>
              <a:t>AN of Cl </a:t>
            </a:r>
            <a:r>
              <a:rPr sz="2000" b="1" spc="-5" dirty="0">
                <a:solidFill>
                  <a:srgbClr val="0000FF"/>
                </a:solidFill>
                <a:latin typeface="Arial"/>
                <a:cs typeface="Arial"/>
              </a:rPr>
              <a:t>is </a:t>
            </a:r>
            <a:r>
              <a:rPr sz="2000" b="1" dirty="0">
                <a:solidFill>
                  <a:srgbClr val="0000FF"/>
                </a:solidFill>
                <a:latin typeface="Arial"/>
                <a:cs typeface="Arial"/>
              </a:rPr>
              <a:t>17, </a:t>
            </a:r>
            <a:r>
              <a:rPr sz="2000" b="1" spc="-5" dirty="0">
                <a:solidFill>
                  <a:srgbClr val="0000FF"/>
                </a:solidFill>
                <a:latin typeface="Arial"/>
                <a:cs typeface="Arial"/>
              </a:rPr>
              <a:t>its EC </a:t>
            </a:r>
            <a:r>
              <a:rPr sz="2000" b="1" dirty="0">
                <a:solidFill>
                  <a:srgbClr val="0000FF"/>
                </a:solidFill>
                <a:latin typeface="Arial"/>
                <a:cs typeface="Arial"/>
              </a:rPr>
              <a:t>is </a:t>
            </a:r>
            <a:r>
              <a:rPr sz="2000" b="1" spc="-5" dirty="0">
                <a:solidFill>
                  <a:srgbClr val="0000FF"/>
                </a:solidFill>
                <a:latin typeface="Arial"/>
                <a:cs typeface="Arial"/>
              </a:rPr>
              <a:t>2,8,7, it has</a:t>
            </a:r>
            <a:r>
              <a:rPr sz="2000" b="1" spc="-150" dirty="0">
                <a:solidFill>
                  <a:srgbClr val="0000FF"/>
                </a:solidFill>
                <a:latin typeface="Arial"/>
                <a:cs typeface="Arial"/>
              </a:rPr>
              <a:t> </a:t>
            </a:r>
            <a:r>
              <a:rPr sz="2000" b="1" dirty="0">
                <a:solidFill>
                  <a:srgbClr val="0000FF"/>
                </a:solidFill>
                <a:latin typeface="Arial"/>
                <a:cs typeface="Arial"/>
              </a:rPr>
              <a:t>7</a:t>
            </a:r>
            <a:endParaRPr sz="2000">
              <a:latin typeface="Arial"/>
              <a:cs typeface="Arial"/>
            </a:endParaRPr>
          </a:p>
          <a:p>
            <a:pPr marL="38100">
              <a:lnSpc>
                <a:spcPct val="100000"/>
              </a:lnSpc>
              <a:spcBef>
                <a:spcPts val="439"/>
              </a:spcBef>
            </a:pPr>
            <a:r>
              <a:rPr sz="2000" b="1" spc="-5" dirty="0">
                <a:solidFill>
                  <a:srgbClr val="0000FF"/>
                </a:solidFill>
                <a:latin typeface="Arial"/>
                <a:cs typeface="Arial"/>
              </a:rPr>
              <a:t>valence electrons, it gains </a:t>
            </a:r>
            <a:r>
              <a:rPr sz="2000" b="1" dirty="0">
                <a:solidFill>
                  <a:srgbClr val="0000FF"/>
                </a:solidFill>
                <a:latin typeface="Arial"/>
                <a:cs typeface="Arial"/>
              </a:rPr>
              <a:t>1 </a:t>
            </a:r>
            <a:r>
              <a:rPr sz="2000" b="1" spc="-5" dirty="0">
                <a:solidFill>
                  <a:srgbClr val="0000FF"/>
                </a:solidFill>
                <a:latin typeface="Arial"/>
                <a:cs typeface="Arial"/>
              </a:rPr>
              <a:t>electron </a:t>
            </a:r>
            <a:r>
              <a:rPr sz="2000" b="1" dirty="0">
                <a:solidFill>
                  <a:srgbClr val="0000FF"/>
                </a:solidFill>
                <a:latin typeface="Arial"/>
                <a:cs typeface="Arial"/>
              </a:rPr>
              <a:t>to form Cl </a:t>
            </a:r>
            <a:r>
              <a:rPr sz="2400" b="1" baseline="29513" dirty="0">
                <a:solidFill>
                  <a:srgbClr val="0000FF"/>
                </a:solidFill>
                <a:latin typeface="Arial"/>
                <a:cs typeface="Arial"/>
              </a:rPr>
              <a:t>-</a:t>
            </a:r>
            <a:r>
              <a:rPr sz="2000" b="1" dirty="0">
                <a:solidFill>
                  <a:srgbClr val="0000FF"/>
                </a:solidFill>
                <a:latin typeface="Arial"/>
                <a:cs typeface="Arial"/>
              </a:rPr>
              <a:t>. </a:t>
            </a:r>
            <a:r>
              <a:rPr sz="2000" b="1" spc="-5" dirty="0">
                <a:solidFill>
                  <a:srgbClr val="0000FF"/>
                </a:solidFill>
                <a:latin typeface="Arial"/>
                <a:cs typeface="Arial"/>
              </a:rPr>
              <a:t>Then </a:t>
            </a:r>
            <a:r>
              <a:rPr sz="2000" b="1" dirty="0">
                <a:solidFill>
                  <a:srgbClr val="0000FF"/>
                </a:solidFill>
                <a:latin typeface="Arial"/>
                <a:cs typeface="Arial"/>
              </a:rPr>
              <a:t>the</a:t>
            </a:r>
            <a:r>
              <a:rPr sz="2000" b="1" spc="35" dirty="0">
                <a:solidFill>
                  <a:srgbClr val="0000FF"/>
                </a:solidFill>
                <a:latin typeface="Arial"/>
                <a:cs typeface="Arial"/>
              </a:rPr>
              <a:t> </a:t>
            </a:r>
            <a:r>
              <a:rPr sz="2000" b="1" spc="-5" dirty="0">
                <a:solidFill>
                  <a:srgbClr val="0000FF"/>
                </a:solidFill>
                <a:latin typeface="Arial"/>
                <a:cs typeface="Arial"/>
              </a:rPr>
              <a:t>attraction</a:t>
            </a:r>
            <a:endParaRPr sz="2000">
              <a:latin typeface="Arial"/>
              <a:cs typeface="Arial"/>
            </a:endParaRPr>
          </a:p>
          <a:p>
            <a:pPr marL="38100" marR="30480">
              <a:lnSpc>
                <a:spcPts val="2290"/>
              </a:lnSpc>
              <a:spcBef>
                <a:spcPts val="785"/>
              </a:spcBef>
              <a:tabLst>
                <a:tab pos="3256915" algn="l"/>
              </a:tabLst>
            </a:pPr>
            <a:r>
              <a:rPr sz="2000" b="1" spc="5" dirty="0">
                <a:solidFill>
                  <a:srgbClr val="0000FF"/>
                </a:solidFill>
                <a:latin typeface="Arial"/>
                <a:cs typeface="Arial"/>
              </a:rPr>
              <a:t>between </a:t>
            </a:r>
            <a:r>
              <a:rPr sz="2000" b="1" spc="10" dirty="0">
                <a:solidFill>
                  <a:srgbClr val="0000FF"/>
                </a:solidFill>
                <a:latin typeface="Arial"/>
                <a:cs typeface="Arial"/>
              </a:rPr>
              <a:t>Mg </a:t>
            </a:r>
            <a:r>
              <a:rPr sz="2100" b="1" spc="-7" baseline="27777" dirty="0">
                <a:solidFill>
                  <a:srgbClr val="0000FF"/>
                </a:solidFill>
                <a:latin typeface="Arial"/>
                <a:cs typeface="Arial"/>
              </a:rPr>
              <a:t>2+ </a:t>
            </a:r>
            <a:r>
              <a:rPr sz="2000" b="1" spc="-5" dirty="0">
                <a:solidFill>
                  <a:srgbClr val="0000FF"/>
                </a:solidFill>
                <a:latin typeface="Arial"/>
                <a:cs typeface="Arial"/>
              </a:rPr>
              <a:t>ion </a:t>
            </a:r>
            <a:r>
              <a:rPr sz="2000" b="1" dirty="0">
                <a:solidFill>
                  <a:srgbClr val="0000FF"/>
                </a:solidFill>
                <a:latin typeface="Arial"/>
                <a:cs typeface="Arial"/>
              </a:rPr>
              <a:t>and 2 Cl </a:t>
            </a:r>
            <a:r>
              <a:rPr sz="2400" b="1" spc="7" baseline="29513" dirty="0">
                <a:solidFill>
                  <a:srgbClr val="0000FF"/>
                </a:solidFill>
                <a:latin typeface="Arial"/>
                <a:cs typeface="Arial"/>
              </a:rPr>
              <a:t>- </a:t>
            </a:r>
            <a:r>
              <a:rPr sz="2000" b="1" spc="-5" dirty="0">
                <a:solidFill>
                  <a:srgbClr val="0000FF"/>
                </a:solidFill>
                <a:latin typeface="Arial"/>
                <a:cs typeface="Arial"/>
              </a:rPr>
              <a:t>ions results in the formation of </a:t>
            </a:r>
            <a:r>
              <a:rPr sz="2000" b="1" dirty="0">
                <a:solidFill>
                  <a:srgbClr val="0000FF"/>
                </a:solidFill>
                <a:latin typeface="Arial"/>
                <a:cs typeface="Arial"/>
              </a:rPr>
              <a:t>Magnesium  </a:t>
            </a:r>
            <a:r>
              <a:rPr sz="2000" b="1" spc="-5" dirty="0">
                <a:solidFill>
                  <a:srgbClr val="0000FF"/>
                </a:solidFill>
                <a:latin typeface="Arial"/>
                <a:cs typeface="Arial"/>
              </a:rPr>
              <a:t>chloride molecule</a:t>
            </a:r>
            <a:r>
              <a:rPr sz="2000" b="1" spc="20" dirty="0">
                <a:solidFill>
                  <a:srgbClr val="0000FF"/>
                </a:solidFill>
                <a:latin typeface="Arial"/>
                <a:cs typeface="Arial"/>
              </a:rPr>
              <a:t> </a:t>
            </a:r>
            <a:r>
              <a:rPr sz="2000" b="1" dirty="0">
                <a:solidFill>
                  <a:srgbClr val="0000FF"/>
                </a:solidFill>
                <a:latin typeface="Arial"/>
                <a:cs typeface="Arial"/>
              </a:rPr>
              <a:t>–</a:t>
            </a:r>
            <a:r>
              <a:rPr sz="2000" b="1" spc="-5" dirty="0">
                <a:solidFill>
                  <a:srgbClr val="0000FF"/>
                </a:solidFill>
                <a:latin typeface="Arial"/>
                <a:cs typeface="Arial"/>
              </a:rPr>
              <a:t> </a:t>
            </a:r>
            <a:r>
              <a:rPr sz="2000" b="1" spc="5" dirty="0">
                <a:solidFill>
                  <a:srgbClr val="0000FF"/>
                </a:solidFill>
                <a:latin typeface="Arial"/>
                <a:cs typeface="Arial"/>
              </a:rPr>
              <a:t>MgCl	</a:t>
            </a:r>
            <a:r>
              <a:rPr sz="2000" b="1" dirty="0">
                <a:solidFill>
                  <a:srgbClr val="0000FF"/>
                </a:solidFill>
                <a:latin typeface="Arial"/>
                <a:cs typeface="Arial"/>
              </a:rPr>
              <a:t>.</a:t>
            </a:r>
            <a:endParaRPr sz="2000">
              <a:latin typeface="Arial"/>
              <a:cs typeface="Arial"/>
            </a:endParaRPr>
          </a:p>
        </p:txBody>
      </p:sp>
      <p:grpSp>
        <p:nvGrpSpPr>
          <p:cNvPr id="10" name="object 10"/>
          <p:cNvGrpSpPr/>
          <p:nvPr/>
        </p:nvGrpSpPr>
        <p:grpSpPr>
          <a:xfrm>
            <a:off x="1524000" y="876300"/>
            <a:ext cx="1219200" cy="76200"/>
            <a:chOff x="1524000" y="876300"/>
            <a:chExt cx="1219200" cy="76200"/>
          </a:xfrm>
        </p:grpSpPr>
        <p:sp>
          <p:nvSpPr>
            <p:cNvPr id="11" name="object 11"/>
            <p:cNvSpPr/>
            <p:nvPr/>
          </p:nvSpPr>
          <p:spPr>
            <a:xfrm>
              <a:off x="1524000" y="9144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12" name="object 12"/>
            <p:cNvSpPr/>
            <p:nvPr/>
          </p:nvSpPr>
          <p:spPr>
            <a:xfrm>
              <a:off x="2667000" y="8763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grpSp>
        <p:nvGrpSpPr>
          <p:cNvPr id="13" name="object 13"/>
          <p:cNvGrpSpPr/>
          <p:nvPr/>
        </p:nvGrpSpPr>
        <p:grpSpPr>
          <a:xfrm>
            <a:off x="2362200" y="2095500"/>
            <a:ext cx="1295400" cy="76200"/>
            <a:chOff x="2362200" y="2095500"/>
            <a:chExt cx="1295400" cy="76200"/>
          </a:xfrm>
        </p:grpSpPr>
        <p:sp>
          <p:nvSpPr>
            <p:cNvPr id="14" name="object 14"/>
            <p:cNvSpPr/>
            <p:nvPr/>
          </p:nvSpPr>
          <p:spPr>
            <a:xfrm>
              <a:off x="2362200" y="2133600"/>
              <a:ext cx="1234440" cy="0"/>
            </a:xfrm>
            <a:custGeom>
              <a:avLst/>
              <a:gdLst/>
              <a:ahLst/>
              <a:cxnLst/>
              <a:rect l="l" t="t" r="r" b="b"/>
              <a:pathLst>
                <a:path w="1234439">
                  <a:moveTo>
                    <a:pt x="0" y="0"/>
                  </a:moveTo>
                  <a:lnTo>
                    <a:pt x="1234439" y="0"/>
                  </a:lnTo>
                </a:path>
              </a:pathLst>
            </a:custGeom>
            <a:ln w="25400">
              <a:solidFill>
                <a:srgbClr val="0000FF"/>
              </a:solidFill>
            </a:ln>
          </p:spPr>
          <p:txBody>
            <a:bodyPr wrap="square" lIns="0" tIns="0" rIns="0" bIns="0" rtlCol="0"/>
            <a:lstStyle/>
            <a:p>
              <a:endParaRPr/>
            </a:p>
          </p:txBody>
        </p:sp>
        <p:sp>
          <p:nvSpPr>
            <p:cNvPr id="15" name="object 15"/>
            <p:cNvSpPr/>
            <p:nvPr/>
          </p:nvSpPr>
          <p:spPr>
            <a:xfrm>
              <a:off x="3581400" y="20955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16" name="object 16"/>
          <p:cNvSpPr txBox="1"/>
          <p:nvPr/>
        </p:nvSpPr>
        <p:spPr>
          <a:xfrm>
            <a:off x="1069339" y="3629659"/>
            <a:ext cx="194945"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Arial"/>
                <a:cs typeface="Arial"/>
              </a:rPr>
              <a:t>.</a:t>
            </a:r>
            <a:endParaRPr sz="4800">
              <a:latin typeface="Arial"/>
              <a:cs typeface="Arial"/>
            </a:endParaRPr>
          </a:p>
        </p:txBody>
      </p:sp>
      <p:sp>
        <p:nvSpPr>
          <p:cNvPr id="17" name="object 17"/>
          <p:cNvSpPr txBox="1"/>
          <p:nvPr/>
        </p:nvSpPr>
        <p:spPr>
          <a:xfrm>
            <a:off x="1069339" y="3491229"/>
            <a:ext cx="194945"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Arial"/>
                <a:cs typeface="Arial"/>
              </a:rPr>
              <a:t>.</a:t>
            </a:r>
            <a:endParaRPr sz="4800">
              <a:latin typeface="Arial"/>
              <a:cs typeface="Arial"/>
            </a:endParaRPr>
          </a:p>
        </p:txBody>
      </p:sp>
      <p:sp>
        <p:nvSpPr>
          <p:cNvPr id="18" name="object 18"/>
          <p:cNvSpPr txBox="1"/>
          <p:nvPr/>
        </p:nvSpPr>
        <p:spPr>
          <a:xfrm>
            <a:off x="1958339" y="3172459"/>
            <a:ext cx="813435" cy="299720"/>
          </a:xfrm>
          <a:prstGeom prst="rect">
            <a:avLst/>
          </a:prstGeom>
        </p:spPr>
        <p:txBody>
          <a:bodyPr vert="horz" wrap="square" lIns="0" tIns="12700" rIns="0" bIns="0" rtlCol="0">
            <a:spAutoFit/>
          </a:bodyPr>
          <a:lstStyle/>
          <a:p>
            <a:pPr marL="38100">
              <a:lnSpc>
                <a:spcPct val="100000"/>
              </a:lnSpc>
              <a:spcBef>
                <a:spcPts val="100"/>
              </a:spcBef>
            </a:pPr>
            <a:r>
              <a:rPr sz="2700" b="1" baseline="-40123" dirty="0">
                <a:latin typeface="Arial"/>
                <a:cs typeface="Arial"/>
              </a:rPr>
              <a:t>x </a:t>
            </a:r>
            <a:r>
              <a:rPr sz="1800" b="1" spc="95" dirty="0">
                <a:latin typeface="Arial"/>
                <a:cs typeface="Arial"/>
              </a:rPr>
              <a:t>xx</a:t>
            </a:r>
            <a:r>
              <a:rPr sz="1800" b="1" spc="10" dirty="0">
                <a:latin typeface="Arial"/>
                <a:cs typeface="Arial"/>
              </a:rPr>
              <a:t> </a:t>
            </a:r>
            <a:r>
              <a:rPr sz="2700" b="1" baseline="-40123" dirty="0">
                <a:latin typeface="Arial"/>
                <a:cs typeface="Arial"/>
              </a:rPr>
              <a:t>x</a:t>
            </a:r>
            <a:endParaRPr sz="2700" baseline="-40123">
              <a:latin typeface="Arial"/>
              <a:cs typeface="Arial"/>
            </a:endParaRPr>
          </a:p>
        </p:txBody>
      </p:sp>
      <p:sp>
        <p:nvSpPr>
          <p:cNvPr id="19" name="object 19"/>
          <p:cNvSpPr txBox="1"/>
          <p:nvPr/>
        </p:nvSpPr>
        <p:spPr>
          <a:xfrm>
            <a:off x="2205989" y="3719829"/>
            <a:ext cx="311785" cy="576580"/>
          </a:xfrm>
          <a:prstGeom prst="rect">
            <a:avLst/>
          </a:prstGeom>
        </p:spPr>
        <p:txBody>
          <a:bodyPr vert="horz" wrap="square" lIns="0" tIns="10160" rIns="0" bIns="0" rtlCol="0">
            <a:spAutoFit/>
          </a:bodyPr>
          <a:lstStyle/>
          <a:p>
            <a:pPr marL="19050" marR="5080" indent="-6350">
              <a:lnSpc>
                <a:spcPct val="100899"/>
              </a:lnSpc>
              <a:spcBef>
                <a:spcPts val="80"/>
              </a:spcBef>
            </a:pPr>
            <a:r>
              <a:rPr sz="1800" b="1" dirty="0">
                <a:latin typeface="Arial"/>
                <a:cs typeface="Arial"/>
              </a:rPr>
              <a:t>x</a:t>
            </a:r>
            <a:r>
              <a:rPr sz="1800" b="1" spc="-350" dirty="0">
                <a:latin typeface="Arial"/>
                <a:cs typeface="Arial"/>
              </a:rPr>
              <a:t> </a:t>
            </a:r>
            <a:r>
              <a:rPr sz="1800" b="1" dirty="0">
                <a:latin typeface="Arial"/>
                <a:cs typeface="Arial"/>
              </a:rPr>
              <a:t>x  </a:t>
            </a:r>
            <a:r>
              <a:rPr sz="1800" b="1" spc="195" dirty="0">
                <a:latin typeface="Arial"/>
                <a:cs typeface="Arial"/>
              </a:rPr>
              <a:t>x</a:t>
            </a:r>
            <a:r>
              <a:rPr sz="1800" b="1" dirty="0">
                <a:latin typeface="Arial"/>
                <a:cs typeface="Arial"/>
              </a:rPr>
              <a:t>x</a:t>
            </a:r>
            <a:endParaRPr sz="1800">
              <a:latin typeface="Arial"/>
              <a:cs typeface="Arial"/>
            </a:endParaRPr>
          </a:p>
        </p:txBody>
      </p:sp>
      <p:sp>
        <p:nvSpPr>
          <p:cNvPr id="20" name="object 20"/>
          <p:cNvSpPr txBox="1"/>
          <p:nvPr/>
        </p:nvSpPr>
        <p:spPr>
          <a:xfrm>
            <a:off x="2180589" y="4620259"/>
            <a:ext cx="591185" cy="299720"/>
          </a:xfrm>
          <a:prstGeom prst="rect">
            <a:avLst/>
          </a:prstGeom>
        </p:spPr>
        <p:txBody>
          <a:bodyPr vert="horz" wrap="square" lIns="0" tIns="12700" rIns="0" bIns="0" rtlCol="0">
            <a:spAutoFit/>
          </a:bodyPr>
          <a:lstStyle/>
          <a:p>
            <a:pPr marL="38100">
              <a:lnSpc>
                <a:spcPct val="100000"/>
              </a:lnSpc>
              <a:spcBef>
                <a:spcPts val="100"/>
              </a:spcBef>
            </a:pPr>
            <a:r>
              <a:rPr sz="1800" b="1" dirty="0">
                <a:latin typeface="Arial"/>
                <a:cs typeface="Arial"/>
              </a:rPr>
              <a:t>x x</a:t>
            </a:r>
            <a:r>
              <a:rPr sz="1800" b="1" spc="-40" dirty="0">
                <a:latin typeface="Arial"/>
                <a:cs typeface="Arial"/>
              </a:rPr>
              <a:t> </a:t>
            </a:r>
            <a:r>
              <a:rPr sz="2700" b="1" baseline="37037" dirty="0">
                <a:latin typeface="Arial"/>
                <a:cs typeface="Arial"/>
              </a:rPr>
              <a:t>x</a:t>
            </a:r>
            <a:endParaRPr sz="2700" baseline="37037">
              <a:latin typeface="Arial"/>
              <a:cs typeface="Arial"/>
            </a:endParaRPr>
          </a:p>
        </p:txBody>
      </p:sp>
      <p:sp>
        <p:nvSpPr>
          <p:cNvPr id="21" name="object 21"/>
          <p:cNvSpPr/>
          <p:nvPr/>
        </p:nvSpPr>
        <p:spPr>
          <a:xfrm>
            <a:off x="1229360" y="3642406"/>
            <a:ext cx="817880" cy="353060"/>
          </a:xfrm>
          <a:custGeom>
            <a:avLst/>
            <a:gdLst/>
            <a:ahLst/>
            <a:cxnLst/>
            <a:rect l="l" t="t" r="r" b="b"/>
            <a:pathLst>
              <a:path w="817880" h="353060">
                <a:moveTo>
                  <a:pt x="0" y="353013"/>
                </a:moveTo>
                <a:lnTo>
                  <a:pt x="31614" y="314508"/>
                </a:lnTo>
                <a:lnTo>
                  <a:pt x="65034" y="278026"/>
                </a:lnTo>
                <a:lnTo>
                  <a:pt x="100165" y="243605"/>
                </a:lnTo>
                <a:lnTo>
                  <a:pt x="136912" y="211286"/>
                </a:lnTo>
                <a:lnTo>
                  <a:pt x="175181" y="181106"/>
                </a:lnTo>
                <a:lnTo>
                  <a:pt x="214878" y="153105"/>
                </a:lnTo>
                <a:lnTo>
                  <a:pt x="255908" y="127322"/>
                </a:lnTo>
                <a:lnTo>
                  <a:pt x="298177" y="103794"/>
                </a:lnTo>
                <a:lnTo>
                  <a:pt x="341590" y="82562"/>
                </a:lnTo>
                <a:lnTo>
                  <a:pt x="386052" y="63664"/>
                </a:lnTo>
                <a:lnTo>
                  <a:pt x="431471" y="47139"/>
                </a:lnTo>
                <a:lnTo>
                  <a:pt x="477750" y="33026"/>
                </a:lnTo>
                <a:lnTo>
                  <a:pt x="524796" y="21364"/>
                </a:lnTo>
                <a:lnTo>
                  <a:pt x="572513" y="12191"/>
                </a:lnTo>
                <a:lnTo>
                  <a:pt x="620809" y="5547"/>
                </a:lnTo>
                <a:lnTo>
                  <a:pt x="669588" y="1470"/>
                </a:lnTo>
                <a:lnTo>
                  <a:pt x="718755" y="0"/>
                </a:lnTo>
                <a:lnTo>
                  <a:pt x="768217" y="1174"/>
                </a:lnTo>
                <a:lnTo>
                  <a:pt x="817879" y="5033"/>
                </a:lnTo>
              </a:path>
              <a:path w="817880" h="353060">
                <a:moveTo>
                  <a:pt x="0" y="353013"/>
                </a:moveTo>
                <a:lnTo>
                  <a:pt x="0" y="353013"/>
                </a:lnTo>
              </a:path>
            </a:pathLst>
          </a:custGeom>
          <a:ln w="25518">
            <a:solidFill>
              <a:srgbClr val="000000"/>
            </a:solidFill>
          </a:ln>
        </p:spPr>
        <p:txBody>
          <a:bodyPr wrap="square" lIns="0" tIns="0" rIns="0" bIns="0" rtlCol="0"/>
          <a:lstStyle/>
          <a:p>
            <a:endParaRPr/>
          </a:p>
        </p:txBody>
      </p:sp>
      <p:sp>
        <p:nvSpPr>
          <p:cNvPr id="22" name="object 22"/>
          <p:cNvSpPr/>
          <p:nvPr/>
        </p:nvSpPr>
        <p:spPr>
          <a:xfrm>
            <a:off x="2428239" y="3943350"/>
            <a:ext cx="0" cy="0"/>
          </a:xfrm>
          <a:custGeom>
            <a:avLst/>
            <a:gdLst/>
            <a:ahLst/>
            <a:cxnLst/>
            <a:rect l="l" t="t" r="r" b="b"/>
            <a:pathLst>
              <a:path>
                <a:moveTo>
                  <a:pt x="0" y="0"/>
                </a:moveTo>
                <a:lnTo>
                  <a:pt x="0" y="0"/>
                </a:lnTo>
              </a:path>
            </a:pathLst>
          </a:custGeom>
          <a:ln w="25518">
            <a:solidFill>
              <a:srgbClr val="000000"/>
            </a:solidFill>
          </a:ln>
        </p:spPr>
        <p:txBody>
          <a:bodyPr wrap="square" lIns="0" tIns="0" rIns="0" bIns="0" rtlCol="0"/>
          <a:lstStyle/>
          <a:p>
            <a:endParaRPr/>
          </a:p>
        </p:txBody>
      </p:sp>
      <p:sp>
        <p:nvSpPr>
          <p:cNvPr id="23" name="object 23"/>
          <p:cNvSpPr/>
          <p:nvPr/>
        </p:nvSpPr>
        <p:spPr>
          <a:xfrm>
            <a:off x="1229360" y="4298950"/>
            <a:ext cx="840740" cy="301625"/>
          </a:xfrm>
          <a:custGeom>
            <a:avLst/>
            <a:gdLst/>
            <a:ahLst/>
            <a:cxnLst/>
            <a:rect l="l" t="t" r="r" b="b"/>
            <a:pathLst>
              <a:path w="840739" h="301625">
                <a:moveTo>
                  <a:pt x="840740" y="287019"/>
                </a:moveTo>
                <a:lnTo>
                  <a:pt x="791754" y="294487"/>
                </a:lnTo>
                <a:lnTo>
                  <a:pt x="742722" y="299263"/>
                </a:lnTo>
                <a:lnTo>
                  <a:pt x="693744" y="301381"/>
                </a:lnTo>
                <a:lnTo>
                  <a:pt x="644922" y="300872"/>
                </a:lnTo>
                <a:lnTo>
                  <a:pt x="596357" y="297770"/>
                </a:lnTo>
                <a:lnTo>
                  <a:pt x="548149" y="292105"/>
                </a:lnTo>
                <a:lnTo>
                  <a:pt x="500400" y="283911"/>
                </a:lnTo>
                <a:lnTo>
                  <a:pt x="453211" y="273220"/>
                </a:lnTo>
                <a:lnTo>
                  <a:pt x="406683" y="260063"/>
                </a:lnTo>
                <a:lnTo>
                  <a:pt x="360917" y="244474"/>
                </a:lnTo>
                <a:lnTo>
                  <a:pt x="316014" y="226484"/>
                </a:lnTo>
                <a:lnTo>
                  <a:pt x="272076" y="206125"/>
                </a:lnTo>
                <a:lnTo>
                  <a:pt x="229203" y="183429"/>
                </a:lnTo>
                <a:lnTo>
                  <a:pt x="187496" y="158430"/>
                </a:lnTo>
                <a:lnTo>
                  <a:pt x="147057" y="131159"/>
                </a:lnTo>
                <a:lnTo>
                  <a:pt x="107987" y="101648"/>
                </a:lnTo>
                <a:lnTo>
                  <a:pt x="70387" y="69930"/>
                </a:lnTo>
                <a:lnTo>
                  <a:pt x="34357" y="36036"/>
                </a:lnTo>
                <a:lnTo>
                  <a:pt x="0" y="0"/>
                </a:lnTo>
              </a:path>
              <a:path w="840739" h="301625">
                <a:moveTo>
                  <a:pt x="840740" y="287019"/>
                </a:moveTo>
                <a:lnTo>
                  <a:pt x="840740" y="287019"/>
                </a:lnTo>
              </a:path>
            </a:pathLst>
          </a:custGeom>
          <a:ln w="25518">
            <a:solidFill>
              <a:srgbClr val="000000"/>
            </a:solidFill>
          </a:ln>
        </p:spPr>
        <p:txBody>
          <a:bodyPr wrap="square" lIns="0" tIns="0" rIns="0" bIns="0" rtlCol="0"/>
          <a:lstStyle/>
          <a:p>
            <a:endParaRPr/>
          </a:p>
        </p:txBody>
      </p:sp>
      <p:sp>
        <p:nvSpPr>
          <p:cNvPr id="24" name="object 24"/>
          <p:cNvSpPr/>
          <p:nvPr/>
        </p:nvSpPr>
        <p:spPr>
          <a:xfrm>
            <a:off x="1144269" y="3823970"/>
            <a:ext cx="0" cy="0"/>
          </a:xfrm>
          <a:custGeom>
            <a:avLst/>
            <a:gdLst/>
            <a:ahLst/>
            <a:cxnLst/>
            <a:rect l="l" t="t" r="r" b="b"/>
            <a:pathLst>
              <a:path>
                <a:moveTo>
                  <a:pt x="0" y="0"/>
                </a:moveTo>
                <a:lnTo>
                  <a:pt x="0" y="0"/>
                </a:lnTo>
              </a:path>
            </a:pathLst>
          </a:custGeom>
          <a:ln w="25518">
            <a:solidFill>
              <a:srgbClr val="000000"/>
            </a:solidFill>
          </a:ln>
        </p:spPr>
        <p:txBody>
          <a:bodyPr wrap="square" lIns="0" tIns="0" rIns="0" bIns="0" rtlCol="0"/>
          <a:lstStyle/>
          <a:p>
            <a:endParaRPr/>
          </a:p>
        </p:txBody>
      </p:sp>
      <p:sp>
        <p:nvSpPr>
          <p:cNvPr id="25" name="object 25"/>
          <p:cNvSpPr txBox="1"/>
          <p:nvPr/>
        </p:nvSpPr>
        <p:spPr>
          <a:xfrm>
            <a:off x="2186939" y="3413759"/>
            <a:ext cx="584835" cy="391160"/>
          </a:xfrm>
          <a:prstGeom prst="rect">
            <a:avLst/>
          </a:prstGeom>
        </p:spPr>
        <p:txBody>
          <a:bodyPr vert="horz" wrap="square" lIns="0" tIns="12700" rIns="0" bIns="0" rtlCol="0">
            <a:spAutoFit/>
          </a:bodyPr>
          <a:lstStyle/>
          <a:p>
            <a:pPr marL="38100">
              <a:lnSpc>
                <a:spcPct val="100000"/>
              </a:lnSpc>
              <a:spcBef>
                <a:spcPts val="100"/>
              </a:spcBef>
            </a:pPr>
            <a:r>
              <a:rPr sz="2400" b="1" spc="-5" dirty="0">
                <a:solidFill>
                  <a:srgbClr val="0000FF"/>
                </a:solidFill>
                <a:latin typeface="Arial"/>
                <a:cs typeface="Arial"/>
              </a:rPr>
              <a:t>Cl</a:t>
            </a:r>
            <a:r>
              <a:rPr sz="2400" b="1" spc="-130" dirty="0">
                <a:solidFill>
                  <a:srgbClr val="0000FF"/>
                </a:solidFill>
                <a:latin typeface="Arial"/>
                <a:cs typeface="Arial"/>
              </a:rPr>
              <a:t> </a:t>
            </a:r>
            <a:r>
              <a:rPr sz="2700" b="1" baseline="-15432" dirty="0">
                <a:latin typeface="Arial"/>
                <a:cs typeface="Arial"/>
              </a:rPr>
              <a:t>x</a:t>
            </a:r>
            <a:endParaRPr sz="2700" baseline="-15432">
              <a:latin typeface="Arial"/>
              <a:cs typeface="Arial"/>
            </a:endParaRPr>
          </a:p>
        </p:txBody>
      </p:sp>
      <p:sp>
        <p:nvSpPr>
          <p:cNvPr id="26" name="object 26"/>
          <p:cNvSpPr txBox="1"/>
          <p:nvPr/>
        </p:nvSpPr>
        <p:spPr>
          <a:xfrm>
            <a:off x="1951989" y="4163059"/>
            <a:ext cx="819785" cy="391160"/>
          </a:xfrm>
          <a:prstGeom prst="rect">
            <a:avLst/>
          </a:prstGeom>
        </p:spPr>
        <p:txBody>
          <a:bodyPr vert="horz" wrap="square" lIns="0" tIns="12700" rIns="0" bIns="0" rtlCol="0">
            <a:spAutoFit/>
          </a:bodyPr>
          <a:lstStyle/>
          <a:p>
            <a:pPr marL="38100">
              <a:lnSpc>
                <a:spcPct val="100000"/>
              </a:lnSpc>
              <a:spcBef>
                <a:spcPts val="100"/>
              </a:spcBef>
            </a:pPr>
            <a:r>
              <a:rPr sz="1800" b="1" dirty="0">
                <a:latin typeface="Arial"/>
                <a:cs typeface="Arial"/>
              </a:rPr>
              <a:t>x </a:t>
            </a:r>
            <a:r>
              <a:rPr sz="3600" b="1" spc="-7" baseline="-18518" dirty="0">
                <a:solidFill>
                  <a:srgbClr val="0000FF"/>
                </a:solidFill>
                <a:latin typeface="Arial"/>
                <a:cs typeface="Arial"/>
              </a:rPr>
              <a:t>Cl</a:t>
            </a:r>
            <a:r>
              <a:rPr sz="3600" b="1" spc="300" baseline="-18518" dirty="0">
                <a:solidFill>
                  <a:srgbClr val="0000FF"/>
                </a:solidFill>
                <a:latin typeface="Arial"/>
                <a:cs typeface="Arial"/>
              </a:rPr>
              <a:t> </a:t>
            </a:r>
            <a:r>
              <a:rPr sz="1800" b="1" dirty="0">
                <a:latin typeface="Arial"/>
                <a:cs typeface="Arial"/>
              </a:rPr>
              <a:t>x</a:t>
            </a:r>
            <a:endParaRPr sz="1800">
              <a:latin typeface="Arial"/>
              <a:cs typeface="Arial"/>
            </a:endParaRPr>
          </a:p>
        </p:txBody>
      </p:sp>
      <p:grpSp>
        <p:nvGrpSpPr>
          <p:cNvPr id="27" name="object 27"/>
          <p:cNvGrpSpPr/>
          <p:nvPr/>
        </p:nvGrpSpPr>
        <p:grpSpPr>
          <a:xfrm>
            <a:off x="2819400" y="4076700"/>
            <a:ext cx="1219200" cy="76200"/>
            <a:chOff x="2819400" y="4076700"/>
            <a:chExt cx="1219200" cy="76200"/>
          </a:xfrm>
        </p:grpSpPr>
        <p:sp>
          <p:nvSpPr>
            <p:cNvPr id="28" name="object 28"/>
            <p:cNvSpPr/>
            <p:nvPr/>
          </p:nvSpPr>
          <p:spPr>
            <a:xfrm>
              <a:off x="2819400" y="4114800"/>
              <a:ext cx="1158240" cy="0"/>
            </a:xfrm>
            <a:custGeom>
              <a:avLst/>
              <a:gdLst/>
              <a:ahLst/>
              <a:cxnLst/>
              <a:rect l="l" t="t" r="r" b="b"/>
              <a:pathLst>
                <a:path w="1158239">
                  <a:moveTo>
                    <a:pt x="0" y="0"/>
                  </a:moveTo>
                  <a:lnTo>
                    <a:pt x="1158239" y="0"/>
                  </a:lnTo>
                </a:path>
              </a:pathLst>
            </a:custGeom>
            <a:ln w="25400">
              <a:solidFill>
                <a:srgbClr val="0000FF"/>
              </a:solidFill>
            </a:ln>
          </p:spPr>
          <p:txBody>
            <a:bodyPr wrap="square" lIns="0" tIns="0" rIns="0" bIns="0" rtlCol="0"/>
            <a:lstStyle/>
            <a:p>
              <a:endParaRPr/>
            </a:p>
          </p:txBody>
        </p:sp>
        <p:sp>
          <p:nvSpPr>
            <p:cNvPr id="29" name="object 29"/>
            <p:cNvSpPr/>
            <p:nvPr/>
          </p:nvSpPr>
          <p:spPr>
            <a:xfrm>
              <a:off x="3962400" y="4076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30" name="object 30"/>
          <p:cNvSpPr/>
          <p:nvPr/>
        </p:nvSpPr>
        <p:spPr>
          <a:xfrm>
            <a:off x="4267200" y="3714750"/>
            <a:ext cx="143510" cy="838200"/>
          </a:xfrm>
          <a:custGeom>
            <a:avLst/>
            <a:gdLst/>
            <a:ahLst/>
            <a:cxnLst/>
            <a:rect l="l" t="t" r="r" b="b"/>
            <a:pathLst>
              <a:path w="143510" h="838200">
                <a:moveTo>
                  <a:pt x="143510" y="0"/>
                </a:moveTo>
                <a:lnTo>
                  <a:pt x="100787" y="7975"/>
                </a:lnTo>
                <a:lnTo>
                  <a:pt x="61722" y="29667"/>
                </a:lnTo>
                <a:lnTo>
                  <a:pt x="29667" y="61721"/>
                </a:lnTo>
                <a:lnTo>
                  <a:pt x="7975" y="100787"/>
                </a:lnTo>
                <a:lnTo>
                  <a:pt x="0" y="143510"/>
                </a:lnTo>
                <a:lnTo>
                  <a:pt x="0" y="694689"/>
                </a:lnTo>
                <a:lnTo>
                  <a:pt x="7975" y="737412"/>
                </a:lnTo>
                <a:lnTo>
                  <a:pt x="29667" y="776477"/>
                </a:lnTo>
                <a:lnTo>
                  <a:pt x="61722" y="808532"/>
                </a:lnTo>
                <a:lnTo>
                  <a:pt x="100787" y="830224"/>
                </a:lnTo>
                <a:lnTo>
                  <a:pt x="143510" y="838200"/>
                </a:lnTo>
              </a:path>
              <a:path w="143510" h="838200">
                <a:moveTo>
                  <a:pt x="0" y="0"/>
                </a:moveTo>
                <a:lnTo>
                  <a:pt x="0" y="0"/>
                </a:lnTo>
              </a:path>
              <a:path w="143510" h="838200">
                <a:moveTo>
                  <a:pt x="0" y="0"/>
                </a:moveTo>
                <a:lnTo>
                  <a:pt x="0" y="0"/>
                </a:lnTo>
              </a:path>
            </a:pathLst>
          </a:custGeom>
          <a:ln w="25518">
            <a:solidFill>
              <a:srgbClr val="000000"/>
            </a:solidFill>
          </a:ln>
        </p:spPr>
        <p:txBody>
          <a:bodyPr wrap="square" lIns="0" tIns="0" rIns="0" bIns="0" rtlCol="0"/>
          <a:lstStyle/>
          <a:p>
            <a:endParaRPr/>
          </a:p>
        </p:txBody>
      </p:sp>
      <p:sp>
        <p:nvSpPr>
          <p:cNvPr id="31" name="object 31"/>
          <p:cNvSpPr/>
          <p:nvPr/>
        </p:nvSpPr>
        <p:spPr>
          <a:xfrm>
            <a:off x="5114290" y="3714750"/>
            <a:ext cx="143510" cy="838200"/>
          </a:xfrm>
          <a:custGeom>
            <a:avLst/>
            <a:gdLst/>
            <a:ahLst/>
            <a:cxnLst/>
            <a:rect l="l" t="t" r="r" b="b"/>
            <a:pathLst>
              <a:path w="143510" h="838200">
                <a:moveTo>
                  <a:pt x="143510" y="838200"/>
                </a:moveTo>
                <a:lnTo>
                  <a:pt x="143510" y="838200"/>
                </a:lnTo>
              </a:path>
              <a:path w="143510" h="838200">
                <a:moveTo>
                  <a:pt x="0" y="838200"/>
                </a:moveTo>
                <a:lnTo>
                  <a:pt x="42722" y="830224"/>
                </a:lnTo>
                <a:lnTo>
                  <a:pt x="81787" y="808532"/>
                </a:lnTo>
                <a:lnTo>
                  <a:pt x="113842" y="776478"/>
                </a:lnTo>
                <a:lnTo>
                  <a:pt x="135534" y="737412"/>
                </a:lnTo>
                <a:lnTo>
                  <a:pt x="143510" y="694689"/>
                </a:lnTo>
                <a:lnTo>
                  <a:pt x="143510" y="143510"/>
                </a:lnTo>
                <a:lnTo>
                  <a:pt x="135534" y="100787"/>
                </a:lnTo>
                <a:lnTo>
                  <a:pt x="113842" y="61722"/>
                </a:lnTo>
                <a:lnTo>
                  <a:pt x="81787" y="29667"/>
                </a:lnTo>
                <a:lnTo>
                  <a:pt x="42722" y="7975"/>
                </a:lnTo>
                <a:lnTo>
                  <a:pt x="0" y="0"/>
                </a:lnTo>
              </a:path>
              <a:path w="143510" h="838200">
                <a:moveTo>
                  <a:pt x="143510" y="838200"/>
                </a:moveTo>
                <a:lnTo>
                  <a:pt x="143510" y="838200"/>
                </a:lnTo>
              </a:path>
            </a:pathLst>
          </a:custGeom>
          <a:ln w="25518">
            <a:solidFill>
              <a:srgbClr val="000000"/>
            </a:solidFill>
          </a:ln>
        </p:spPr>
        <p:txBody>
          <a:bodyPr wrap="square" lIns="0" tIns="0" rIns="0" bIns="0" rtlCol="0"/>
          <a:lstStyle/>
          <a:p>
            <a:endParaRPr/>
          </a:p>
        </p:txBody>
      </p:sp>
      <p:sp>
        <p:nvSpPr>
          <p:cNvPr id="32" name="object 32"/>
          <p:cNvSpPr txBox="1"/>
          <p:nvPr/>
        </p:nvSpPr>
        <p:spPr>
          <a:xfrm>
            <a:off x="5349240" y="3595370"/>
            <a:ext cx="285115"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2</a:t>
            </a:r>
            <a:r>
              <a:rPr sz="1800" b="1" dirty="0">
                <a:latin typeface="Arial"/>
                <a:cs typeface="Arial"/>
              </a:rPr>
              <a:t>+</a:t>
            </a:r>
            <a:endParaRPr sz="1800">
              <a:latin typeface="Arial"/>
              <a:cs typeface="Arial"/>
            </a:endParaRPr>
          </a:p>
        </p:txBody>
      </p:sp>
      <p:sp>
        <p:nvSpPr>
          <p:cNvPr id="33" name="object 33"/>
          <p:cNvSpPr/>
          <p:nvPr/>
        </p:nvSpPr>
        <p:spPr>
          <a:xfrm>
            <a:off x="5715000" y="3243579"/>
            <a:ext cx="143510" cy="838200"/>
          </a:xfrm>
          <a:custGeom>
            <a:avLst/>
            <a:gdLst/>
            <a:ahLst/>
            <a:cxnLst/>
            <a:rect l="l" t="t" r="r" b="b"/>
            <a:pathLst>
              <a:path w="143510" h="838200">
                <a:moveTo>
                  <a:pt x="143510" y="0"/>
                </a:moveTo>
                <a:lnTo>
                  <a:pt x="100787" y="7975"/>
                </a:lnTo>
                <a:lnTo>
                  <a:pt x="61722" y="29667"/>
                </a:lnTo>
                <a:lnTo>
                  <a:pt x="29667" y="61722"/>
                </a:lnTo>
                <a:lnTo>
                  <a:pt x="7975" y="100787"/>
                </a:lnTo>
                <a:lnTo>
                  <a:pt x="0" y="143510"/>
                </a:lnTo>
                <a:lnTo>
                  <a:pt x="0" y="694690"/>
                </a:lnTo>
                <a:lnTo>
                  <a:pt x="7975" y="736925"/>
                </a:lnTo>
                <a:lnTo>
                  <a:pt x="29667" y="775929"/>
                </a:lnTo>
                <a:lnTo>
                  <a:pt x="61722" y="808167"/>
                </a:lnTo>
                <a:lnTo>
                  <a:pt x="100787" y="830102"/>
                </a:lnTo>
                <a:lnTo>
                  <a:pt x="143510" y="838200"/>
                </a:lnTo>
              </a:path>
              <a:path w="143510" h="838200">
                <a:moveTo>
                  <a:pt x="0" y="0"/>
                </a:moveTo>
                <a:lnTo>
                  <a:pt x="0" y="0"/>
                </a:lnTo>
              </a:path>
              <a:path w="143510" h="838200">
                <a:moveTo>
                  <a:pt x="0" y="0"/>
                </a:moveTo>
                <a:lnTo>
                  <a:pt x="0" y="0"/>
                </a:lnTo>
              </a:path>
            </a:pathLst>
          </a:custGeom>
          <a:ln w="25518">
            <a:solidFill>
              <a:srgbClr val="000000"/>
            </a:solidFill>
          </a:ln>
        </p:spPr>
        <p:txBody>
          <a:bodyPr wrap="square" lIns="0" tIns="0" rIns="0" bIns="0" rtlCol="0"/>
          <a:lstStyle/>
          <a:p>
            <a:endParaRPr/>
          </a:p>
        </p:txBody>
      </p:sp>
      <p:sp>
        <p:nvSpPr>
          <p:cNvPr id="34" name="object 34"/>
          <p:cNvSpPr/>
          <p:nvPr/>
        </p:nvSpPr>
        <p:spPr>
          <a:xfrm>
            <a:off x="6562090" y="3243579"/>
            <a:ext cx="143510" cy="838200"/>
          </a:xfrm>
          <a:custGeom>
            <a:avLst/>
            <a:gdLst/>
            <a:ahLst/>
            <a:cxnLst/>
            <a:rect l="l" t="t" r="r" b="b"/>
            <a:pathLst>
              <a:path w="143509" h="838200">
                <a:moveTo>
                  <a:pt x="143509" y="838200"/>
                </a:moveTo>
                <a:lnTo>
                  <a:pt x="143509" y="838200"/>
                </a:lnTo>
              </a:path>
              <a:path w="143509" h="838200">
                <a:moveTo>
                  <a:pt x="0" y="838200"/>
                </a:moveTo>
                <a:lnTo>
                  <a:pt x="42722" y="830102"/>
                </a:lnTo>
                <a:lnTo>
                  <a:pt x="81787" y="808167"/>
                </a:lnTo>
                <a:lnTo>
                  <a:pt x="113842" y="775929"/>
                </a:lnTo>
                <a:lnTo>
                  <a:pt x="135534" y="736925"/>
                </a:lnTo>
                <a:lnTo>
                  <a:pt x="143509" y="694690"/>
                </a:lnTo>
                <a:lnTo>
                  <a:pt x="143509" y="143510"/>
                </a:lnTo>
                <a:lnTo>
                  <a:pt x="135534" y="100787"/>
                </a:lnTo>
                <a:lnTo>
                  <a:pt x="113842" y="61722"/>
                </a:lnTo>
                <a:lnTo>
                  <a:pt x="81787" y="29667"/>
                </a:lnTo>
                <a:lnTo>
                  <a:pt x="42722" y="7975"/>
                </a:lnTo>
                <a:lnTo>
                  <a:pt x="0" y="0"/>
                </a:lnTo>
              </a:path>
              <a:path w="143509" h="838200">
                <a:moveTo>
                  <a:pt x="143509" y="838200"/>
                </a:moveTo>
                <a:lnTo>
                  <a:pt x="143509" y="838200"/>
                </a:lnTo>
              </a:path>
            </a:pathLst>
          </a:custGeom>
          <a:ln w="25518">
            <a:solidFill>
              <a:srgbClr val="000000"/>
            </a:solidFill>
          </a:ln>
        </p:spPr>
        <p:txBody>
          <a:bodyPr wrap="square" lIns="0" tIns="0" rIns="0" bIns="0" rtlCol="0"/>
          <a:lstStyle/>
          <a:p>
            <a:endParaRPr/>
          </a:p>
        </p:txBody>
      </p:sp>
      <p:sp>
        <p:nvSpPr>
          <p:cNvPr id="35" name="object 35"/>
          <p:cNvSpPr txBox="1"/>
          <p:nvPr/>
        </p:nvSpPr>
        <p:spPr>
          <a:xfrm>
            <a:off x="6803390" y="3048000"/>
            <a:ext cx="1270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a:t>
            </a:r>
            <a:endParaRPr sz="2400">
              <a:latin typeface="Arial"/>
              <a:cs typeface="Arial"/>
            </a:endParaRPr>
          </a:p>
        </p:txBody>
      </p:sp>
      <p:sp>
        <p:nvSpPr>
          <p:cNvPr id="36" name="object 36"/>
          <p:cNvSpPr txBox="1"/>
          <p:nvPr/>
        </p:nvSpPr>
        <p:spPr>
          <a:xfrm>
            <a:off x="5793740" y="3429000"/>
            <a:ext cx="140335" cy="299720"/>
          </a:xfrm>
          <a:prstGeom prst="rect">
            <a:avLst/>
          </a:prstGeom>
        </p:spPr>
        <p:txBody>
          <a:bodyPr vert="horz" wrap="square" lIns="0" tIns="12700" rIns="0" bIns="0" rtlCol="0">
            <a:spAutoFit/>
          </a:bodyPr>
          <a:lstStyle/>
          <a:p>
            <a:pPr marL="12700">
              <a:lnSpc>
                <a:spcPct val="100000"/>
              </a:lnSpc>
              <a:spcBef>
                <a:spcPts val="100"/>
              </a:spcBef>
            </a:pPr>
            <a:r>
              <a:rPr sz="1800" b="1" spc="-1005" dirty="0">
                <a:latin typeface="Arial"/>
                <a:cs typeface="Arial"/>
              </a:rPr>
              <a:t>x</a:t>
            </a:r>
            <a:endParaRPr sz="1800">
              <a:latin typeface="Arial"/>
              <a:cs typeface="Arial"/>
            </a:endParaRPr>
          </a:p>
        </p:txBody>
      </p:sp>
      <p:sp>
        <p:nvSpPr>
          <p:cNvPr id="37" name="object 37"/>
          <p:cNvSpPr txBox="1"/>
          <p:nvPr/>
        </p:nvSpPr>
        <p:spPr>
          <a:xfrm>
            <a:off x="6396990" y="3429000"/>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x</a:t>
            </a:r>
            <a:endParaRPr sz="1800">
              <a:latin typeface="Arial"/>
              <a:cs typeface="Arial"/>
            </a:endParaRPr>
          </a:p>
        </p:txBody>
      </p:sp>
      <p:sp>
        <p:nvSpPr>
          <p:cNvPr id="38" name="object 38"/>
          <p:cNvSpPr txBox="1"/>
          <p:nvPr/>
        </p:nvSpPr>
        <p:spPr>
          <a:xfrm>
            <a:off x="6015990" y="3262629"/>
            <a:ext cx="305435" cy="299720"/>
          </a:xfrm>
          <a:prstGeom prst="rect">
            <a:avLst/>
          </a:prstGeom>
        </p:spPr>
        <p:txBody>
          <a:bodyPr vert="horz" wrap="square" lIns="0" tIns="12700" rIns="0" bIns="0" rtlCol="0">
            <a:spAutoFit/>
          </a:bodyPr>
          <a:lstStyle/>
          <a:p>
            <a:pPr marL="12700">
              <a:lnSpc>
                <a:spcPct val="100000"/>
              </a:lnSpc>
              <a:spcBef>
                <a:spcPts val="100"/>
              </a:spcBef>
            </a:pPr>
            <a:r>
              <a:rPr sz="1800" b="1" spc="195" dirty="0">
                <a:latin typeface="Arial"/>
                <a:cs typeface="Arial"/>
              </a:rPr>
              <a:t>x</a:t>
            </a:r>
            <a:r>
              <a:rPr sz="1800" b="1" dirty="0">
                <a:latin typeface="Arial"/>
                <a:cs typeface="Arial"/>
              </a:rPr>
              <a:t>x</a:t>
            </a:r>
            <a:endParaRPr sz="1800">
              <a:latin typeface="Arial"/>
              <a:cs typeface="Arial"/>
            </a:endParaRPr>
          </a:p>
        </p:txBody>
      </p:sp>
      <p:grpSp>
        <p:nvGrpSpPr>
          <p:cNvPr id="39" name="object 39"/>
          <p:cNvGrpSpPr/>
          <p:nvPr/>
        </p:nvGrpSpPr>
        <p:grpSpPr>
          <a:xfrm>
            <a:off x="7086600" y="4076700"/>
            <a:ext cx="762000" cy="76200"/>
            <a:chOff x="7086600" y="4076700"/>
            <a:chExt cx="762000" cy="76200"/>
          </a:xfrm>
        </p:grpSpPr>
        <p:sp>
          <p:nvSpPr>
            <p:cNvPr id="40" name="object 40"/>
            <p:cNvSpPr/>
            <p:nvPr/>
          </p:nvSpPr>
          <p:spPr>
            <a:xfrm>
              <a:off x="7086600" y="4114800"/>
              <a:ext cx="701040" cy="0"/>
            </a:xfrm>
            <a:custGeom>
              <a:avLst/>
              <a:gdLst/>
              <a:ahLst/>
              <a:cxnLst/>
              <a:rect l="l" t="t" r="r" b="b"/>
              <a:pathLst>
                <a:path w="701040">
                  <a:moveTo>
                    <a:pt x="0" y="0"/>
                  </a:moveTo>
                  <a:lnTo>
                    <a:pt x="701040" y="0"/>
                  </a:lnTo>
                </a:path>
              </a:pathLst>
            </a:custGeom>
            <a:ln w="25400">
              <a:solidFill>
                <a:srgbClr val="0000FF"/>
              </a:solidFill>
            </a:ln>
          </p:spPr>
          <p:txBody>
            <a:bodyPr wrap="square" lIns="0" tIns="0" rIns="0" bIns="0" rtlCol="0"/>
            <a:lstStyle/>
            <a:p>
              <a:endParaRPr/>
            </a:p>
          </p:txBody>
        </p:sp>
        <p:sp>
          <p:nvSpPr>
            <p:cNvPr id="41" name="object 41"/>
            <p:cNvSpPr/>
            <p:nvPr/>
          </p:nvSpPr>
          <p:spPr>
            <a:xfrm>
              <a:off x="7772400" y="4076700"/>
              <a:ext cx="76200" cy="76200"/>
            </a:xfrm>
            <a:custGeom>
              <a:avLst/>
              <a:gdLst/>
              <a:ahLst/>
              <a:cxnLst/>
              <a:rect l="l" t="t" r="r" b="b"/>
              <a:pathLst>
                <a:path w="76200" h="76200">
                  <a:moveTo>
                    <a:pt x="0" y="0"/>
                  </a:moveTo>
                  <a:lnTo>
                    <a:pt x="0" y="76200"/>
                  </a:lnTo>
                  <a:lnTo>
                    <a:pt x="76200" y="38100"/>
                  </a:lnTo>
                  <a:lnTo>
                    <a:pt x="0" y="0"/>
                  </a:lnTo>
                  <a:close/>
                </a:path>
              </a:pathLst>
            </a:custGeom>
            <a:solidFill>
              <a:srgbClr val="0000FF"/>
            </a:solidFill>
          </p:spPr>
          <p:txBody>
            <a:bodyPr wrap="square" lIns="0" tIns="0" rIns="0" bIns="0" rtlCol="0"/>
            <a:lstStyle/>
            <a:p>
              <a:endParaRPr/>
            </a:p>
          </p:txBody>
        </p:sp>
      </p:grpSp>
      <p:sp>
        <p:nvSpPr>
          <p:cNvPr id="42" name="object 42"/>
          <p:cNvSpPr/>
          <p:nvPr/>
        </p:nvSpPr>
        <p:spPr>
          <a:xfrm>
            <a:off x="5715000" y="4218940"/>
            <a:ext cx="143510" cy="839469"/>
          </a:xfrm>
          <a:custGeom>
            <a:avLst/>
            <a:gdLst/>
            <a:ahLst/>
            <a:cxnLst/>
            <a:rect l="l" t="t" r="r" b="b"/>
            <a:pathLst>
              <a:path w="143510" h="839470">
                <a:moveTo>
                  <a:pt x="143510" y="0"/>
                </a:moveTo>
                <a:lnTo>
                  <a:pt x="100787" y="8097"/>
                </a:lnTo>
                <a:lnTo>
                  <a:pt x="61722" y="30032"/>
                </a:lnTo>
                <a:lnTo>
                  <a:pt x="29667" y="62270"/>
                </a:lnTo>
                <a:lnTo>
                  <a:pt x="7975" y="101274"/>
                </a:lnTo>
                <a:lnTo>
                  <a:pt x="0" y="143510"/>
                </a:lnTo>
                <a:lnTo>
                  <a:pt x="0" y="695960"/>
                </a:lnTo>
                <a:lnTo>
                  <a:pt x="7975" y="738195"/>
                </a:lnTo>
                <a:lnTo>
                  <a:pt x="29667" y="777199"/>
                </a:lnTo>
                <a:lnTo>
                  <a:pt x="61722" y="809437"/>
                </a:lnTo>
                <a:lnTo>
                  <a:pt x="100787" y="831372"/>
                </a:lnTo>
                <a:lnTo>
                  <a:pt x="143510" y="839470"/>
                </a:lnTo>
              </a:path>
              <a:path w="143510" h="839470">
                <a:moveTo>
                  <a:pt x="0" y="0"/>
                </a:moveTo>
                <a:lnTo>
                  <a:pt x="0" y="0"/>
                </a:lnTo>
              </a:path>
              <a:path w="143510" h="839470">
                <a:moveTo>
                  <a:pt x="0" y="0"/>
                </a:moveTo>
                <a:lnTo>
                  <a:pt x="0" y="0"/>
                </a:lnTo>
              </a:path>
            </a:pathLst>
          </a:custGeom>
          <a:ln w="25518">
            <a:solidFill>
              <a:srgbClr val="000000"/>
            </a:solidFill>
          </a:ln>
        </p:spPr>
        <p:txBody>
          <a:bodyPr wrap="square" lIns="0" tIns="0" rIns="0" bIns="0" rtlCol="0"/>
          <a:lstStyle/>
          <a:p>
            <a:endParaRPr/>
          </a:p>
        </p:txBody>
      </p:sp>
      <p:sp>
        <p:nvSpPr>
          <p:cNvPr id="43" name="object 43"/>
          <p:cNvSpPr/>
          <p:nvPr/>
        </p:nvSpPr>
        <p:spPr>
          <a:xfrm>
            <a:off x="6562090" y="4218940"/>
            <a:ext cx="143510" cy="839469"/>
          </a:xfrm>
          <a:custGeom>
            <a:avLst/>
            <a:gdLst/>
            <a:ahLst/>
            <a:cxnLst/>
            <a:rect l="l" t="t" r="r" b="b"/>
            <a:pathLst>
              <a:path w="143509" h="839470">
                <a:moveTo>
                  <a:pt x="143509" y="839470"/>
                </a:moveTo>
                <a:lnTo>
                  <a:pt x="143509" y="839470"/>
                </a:lnTo>
              </a:path>
              <a:path w="143509" h="839470">
                <a:moveTo>
                  <a:pt x="0" y="839470"/>
                </a:moveTo>
                <a:lnTo>
                  <a:pt x="42722" y="831372"/>
                </a:lnTo>
                <a:lnTo>
                  <a:pt x="81787" y="809437"/>
                </a:lnTo>
                <a:lnTo>
                  <a:pt x="113842" y="777199"/>
                </a:lnTo>
                <a:lnTo>
                  <a:pt x="135534" y="738195"/>
                </a:lnTo>
                <a:lnTo>
                  <a:pt x="143509" y="695960"/>
                </a:lnTo>
                <a:lnTo>
                  <a:pt x="143509" y="143510"/>
                </a:lnTo>
                <a:lnTo>
                  <a:pt x="135534" y="101274"/>
                </a:lnTo>
                <a:lnTo>
                  <a:pt x="113842" y="62270"/>
                </a:lnTo>
                <a:lnTo>
                  <a:pt x="81787" y="30032"/>
                </a:lnTo>
                <a:lnTo>
                  <a:pt x="42722" y="8097"/>
                </a:lnTo>
                <a:lnTo>
                  <a:pt x="0" y="0"/>
                </a:lnTo>
              </a:path>
              <a:path w="143509" h="839470">
                <a:moveTo>
                  <a:pt x="143509" y="839470"/>
                </a:moveTo>
                <a:lnTo>
                  <a:pt x="143509" y="839470"/>
                </a:lnTo>
              </a:path>
            </a:pathLst>
          </a:custGeom>
          <a:ln w="25518">
            <a:solidFill>
              <a:srgbClr val="000000"/>
            </a:solidFill>
          </a:ln>
        </p:spPr>
        <p:txBody>
          <a:bodyPr wrap="square" lIns="0" tIns="0" rIns="0" bIns="0" rtlCol="0"/>
          <a:lstStyle/>
          <a:p>
            <a:endParaRPr/>
          </a:p>
        </p:txBody>
      </p:sp>
      <p:sp>
        <p:nvSpPr>
          <p:cNvPr id="44" name="object 44"/>
          <p:cNvSpPr txBox="1"/>
          <p:nvPr/>
        </p:nvSpPr>
        <p:spPr>
          <a:xfrm>
            <a:off x="6803390" y="4024629"/>
            <a:ext cx="1270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a:t>
            </a:r>
            <a:endParaRPr sz="2400">
              <a:latin typeface="Arial"/>
              <a:cs typeface="Arial"/>
            </a:endParaRPr>
          </a:p>
        </p:txBody>
      </p:sp>
      <p:sp>
        <p:nvSpPr>
          <p:cNvPr id="45" name="object 45"/>
          <p:cNvSpPr txBox="1"/>
          <p:nvPr/>
        </p:nvSpPr>
        <p:spPr>
          <a:xfrm>
            <a:off x="5793740" y="4405629"/>
            <a:ext cx="140335" cy="299720"/>
          </a:xfrm>
          <a:prstGeom prst="rect">
            <a:avLst/>
          </a:prstGeom>
        </p:spPr>
        <p:txBody>
          <a:bodyPr vert="horz" wrap="square" lIns="0" tIns="12700" rIns="0" bIns="0" rtlCol="0">
            <a:spAutoFit/>
          </a:bodyPr>
          <a:lstStyle/>
          <a:p>
            <a:pPr marL="12700">
              <a:lnSpc>
                <a:spcPct val="100000"/>
              </a:lnSpc>
              <a:spcBef>
                <a:spcPts val="100"/>
              </a:spcBef>
            </a:pPr>
            <a:r>
              <a:rPr sz="1800" b="1" spc="-1005" dirty="0">
                <a:latin typeface="Arial"/>
                <a:cs typeface="Arial"/>
              </a:rPr>
              <a:t>x</a:t>
            </a:r>
            <a:endParaRPr sz="1800">
              <a:latin typeface="Arial"/>
              <a:cs typeface="Arial"/>
            </a:endParaRPr>
          </a:p>
        </p:txBody>
      </p:sp>
      <p:sp>
        <p:nvSpPr>
          <p:cNvPr id="46" name="object 46"/>
          <p:cNvSpPr txBox="1"/>
          <p:nvPr/>
        </p:nvSpPr>
        <p:spPr>
          <a:xfrm>
            <a:off x="6396990" y="4405629"/>
            <a:ext cx="1530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x</a:t>
            </a:r>
            <a:endParaRPr sz="1800">
              <a:latin typeface="Arial"/>
              <a:cs typeface="Arial"/>
            </a:endParaRPr>
          </a:p>
        </p:txBody>
      </p:sp>
      <p:sp>
        <p:nvSpPr>
          <p:cNvPr id="47" name="object 47"/>
          <p:cNvSpPr txBox="1"/>
          <p:nvPr/>
        </p:nvSpPr>
        <p:spPr>
          <a:xfrm>
            <a:off x="6015990" y="3595370"/>
            <a:ext cx="534035" cy="943610"/>
          </a:xfrm>
          <a:prstGeom prst="rect">
            <a:avLst/>
          </a:prstGeom>
        </p:spPr>
        <p:txBody>
          <a:bodyPr vert="horz" wrap="square" lIns="0" tIns="12700" rIns="0" bIns="0" rtlCol="0">
            <a:spAutoFit/>
          </a:bodyPr>
          <a:lstStyle/>
          <a:p>
            <a:pPr marL="393700">
              <a:lnSpc>
                <a:spcPts val="1870"/>
              </a:lnSpc>
              <a:spcBef>
                <a:spcPts val="100"/>
              </a:spcBef>
            </a:pPr>
            <a:r>
              <a:rPr sz="1800" b="1" dirty="0">
                <a:latin typeface="Arial"/>
                <a:cs typeface="Arial"/>
              </a:rPr>
              <a:t>x</a:t>
            </a:r>
            <a:endParaRPr sz="1800">
              <a:latin typeface="Arial"/>
              <a:cs typeface="Arial"/>
            </a:endParaRPr>
          </a:p>
          <a:p>
            <a:pPr marL="12700">
              <a:lnSpc>
                <a:spcPts val="1870"/>
              </a:lnSpc>
            </a:pPr>
            <a:r>
              <a:rPr sz="1800" b="1" dirty="0">
                <a:latin typeface="Arial"/>
                <a:cs typeface="Arial"/>
              </a:rPr>
              <a:t>x</a:t>
            </a:r>
            <a:r>
              <a:rPr sz="1800" b="1" spc="-355" dirty="0">
                <a:latin typeface="Arial"/>
                <a:cs typeface="Arial"/>
              </a:rPr>
              <a:t> </a:t>
            </a:r>
            <a:r>
              <a:rPr sz="1800" b="1" dirty="0">
                <a:latin typeface="Arial"/>
                <a:cs typeface="Arial"/>
              </a:rPr>
              <a:t>x</a:t>
            </a:r>
            <a:endParaRPr sz="1800">
              <a:latin typeface="Arial"/>
              <a:cs typeface="Arial"/>
            </a:endParaRPr>
          </a:p>
          <a:p>
            <a:pPr marL="12700">
              <a:lnSpc>
                <a:spcPct val="100000"/>
              </a:lnSpc>
              <a:spcBef>
                <a:spcPts val="1330"/>
              </a:spcBef>
            </a:pPr>
            <a:r>
              <a:rPr sz="1800" b="1" spc="95" dirty="0">
                <a:latin typeface="Arial"/>
                <a:cs typeface="Arial"/>
              </a:rPr>
              <a:t>xx</a:t>
            </a:r>
            <a:endParaRPr sz="1800">
              <a:latin typeface="Arial"/>
              <a:cs typeface="Arial"/>
            </a:endParaRPr>
          </a:p>
        </p:txBody>
      </p:sp>
      <p:sp>
        <p:nvSpPr>
          <p:cNvPr id="48" name="object 48"/>
          <p:cNvSpPr txBox="1"/>
          <p:nvPr/>
        </p:nvSpPr>
        <p:spPr>
          <a:xfrm>
            <a:off x="5793740" y="3200400"/>
            <a:ext cx="527050" cy="756920"/>
          </a:xfrm>
          <a:prstGeom prst="rect">
            <a:avLst/>
          </a:prstGeom>
        </p:spPr>
        <p:txBody>
          <a:bodyPr vert="horz" wrap="square" lIns="0" tIns="12700" rIns="0" bIns="0" rtlCol="0">
            <a:spAutoFit/>
          </a:bodyPr>
          <a:lstStyle/>
          <a:p>
            <a:pPr marL="12700">
              <a:lnSpc>
                <a:spcPct val="100000"/>
              </a:lnSpc>
              <a:spcBef>
                <a:spcPts val="100"/>
              </a:spcBef>
            </a:pPr>
            <a:r>
              <a:rPr sz="4800" spc="215" dirty="0">
                <a:latin typeface="Arial"/>
                <a:cs typeface="Arial"/>
              </a:rPr>
              <a:t>.</a:t>
            </a:r>
            <a:r>
              <a:rPr sz="2400" b="1" spc="-5" dirty="0">
                <a:solidFill>
                  <a:srgbClr val="0000FF"/>
                </a:solidFill>
                <a:latin typeface="Arial"/>
                <a:cs typeface="Arial"/>
              </a:rPr>
              <a:t>C</a:t>
            </a:r>
            <a:r>
              <a:rPr sz="2400" b="1" dirty="0">
                <a:solidFill>
                  <a:srgbClr val="0000FF"/>
                </a:solidFill>
                <a:latin typeface="Arial"/>
                <a:cs typeface="Arial"/>
              </a:rPr>
              <a:t>l</a:t>
            </a:r>
            <a:endParaRPr sz="2400">
              <a:latin typeface="Arial"/>
              <a:cs typeface="Arial"/>
            </a:endParaRPr>
          </a:p>
        </p:txBody>
      </p:sp>
      <p:sp>
        <p:nvSpPr>
          <p:cNvPr id="49" name="object 49"/>
          <p:cNvSpPr txBox="1"/>
          <p:nvPr/>
        </p:nvSpPr>
        <p:spPr>
          <a:xfrm>
            <a:off x="5990590" y="4495800"/>
            <a:ext cx="559435" cy="576580"/>
          </a:xfrm>
          <a:prstGeom prst="rect">
            <a:avLst/>
          </a:prstGeom>
        </p:spPr>
        <p:txBody>
          <a:bodyPr vert="horz" wrap="square" lIns="0" tIns="125095" rIns="0" bIns="0" rtlCol="0">
            <a:spAutoFit/>
          </a:bodyPr>
          <a:lstStyle/>
          <a:p>
            <a:pPr marL="38100" marR="5080" indent="-25400">
              <a:lnSpc>
                <a:spcPct val="69300"/>
              </a:lnSpc>
              <a:spcBef>
                <a:spcPts val="985"/>
              </a:spcBef>
            </a:pPr>
            <a:r>
              <a:rPr sz="2400" b="1" spc="-5" dirty="0">
                <a:solidFill>
                  <a:srgbClr val="0000FF"/>
                </a:solidFill>
                <a:latin typeface="Arial"/>
                <a:cs typeface="Arial"/>
              </a:rPr>
              <a:t>Cl </a:t>
            </a:r>
            <a:r>
              <a:rPr sz="1800" b="1" dirty="0">
                <a:latin typeface="Arial"/>
                <a:cs typeface="Arial"/>
              </a:rPr>
              <a:t>x  x</a:t>
            </a:r>
            <a:r>
              <a:rPr sz="1800" b="1" spc="-270" dirty="0">
                <a:latin typeface="Arial"/>
                <a:cs typeface="Arial"/>
              </a:rPr>
              <a:t> </a:t>
            </a:r>
            <a:r>
              <a:rPr sz="1800" b="1" dirty="0">
                <a:latin typeface="Arial"/>
                <a:cs typeface="Arial"/>
              </a:rPr>
              <a:t>x</a:t>
            </a:r>
            <a:endParaRPr sz="1800">
              <a:latin typeface="Arial"/>
              <a:cs typeface="Arial"/>
            </a:endParaRPr>
          </a:p>
        </p:txBody>
      </p:sp>
      <p:sp>
        <p:nvSpPr>
          <p:cNvPr id="50" name="object 50"/>
          <p:cNvSpPr txBox="1"/>
          <p:nvPr/>
        </p:nvSpPr>
        <p:spPr>
          <a:xfrm>
            <a:off x="5793740" y="4177029"/>
            <a:ext cx="194945"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Arial"/>
                <a:cs typeface="Arial"/>
              </a:rPr>
              <a:t>.</a:t>
            </a:r>
            <a:endParaRPr sz="4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ph idx="1"/>
          </p:nvPr>
        </p:nvGraphicFramePr>
        <p:xfrm>
          <a:off x="1878013" y="2101850"/>
          <a:ext cx="5387975" cy="3284538"/>
        </p:xfrm>
        <a:graphic>
          <a:graphicData uri="http://schemas.openxmlformats.org/presentationml/2006/ole">
            <p:oleObj spid="_x0000_s1026" name="Bitmap Image" r:id="rId3" imgW="5387807" imgH="3284505" progId="PBrush">
              <p:embed/>
            </p:oleObj>
          </a:graphicData>
        </a:graphic>
      </p:graphicFrame>
      <p:sp>
        <p:nvSpPr>
          <p:cNvPr id="47108" name="Rectangle 4"/>
          <p:cNvSpPr>
            <a:spLocks noGrp="1" noChangeArrowheads="1"/>
          </p:cNvSpPr>
          <p:nvPr>
            <p:ph type="title"/>
          </p:nvPr>
        </p:nvSpPr>
        <p:spPr/>
        <p:txBody>
          <a:bodyPr>
            <a:normAutofit fontScale="90000"/>
          </a:bodyPr>
          <a:lstStyle/>
          <a:p>
            <a:pPr eaLnBrk="1" hangingPunct="1"/>
            <a:r>
              <a:rPr lang="en-US" altLang="en-US" sz="3600" smtClean="0"/>
              <a:t>The most abundant element in the earth’s crust is oxygen.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770" decel="100000"/>
                                        <p:tgtEl>
                                          <p:spTgt spid="47107"/>
                                        </p:tgtEl>
                                      </p:cBhvr>
                                    </p:animEffect>
                                    <p:animScale>
                                      <p:cBhvr>
                                        <p:cTn id="8" dur="770" decel="100000"/>
                                        <p:tgtEl>
                                          <p:spTgt spid="47107"/>
                                        </p:tgtEl>
                                      </p:cBhvr>
                                      <p:from x="10000" y="10000"/>
                                      <p:to x="200000" y="450000"/>
                                    </p:animScale>
                                    <p:animScale>
                                      <p:cBhvr>
                                        <p:cTn id="9" dur="1230" accel="100000" fill="hold">
                                          <p:stCondLst>
                                            <p:cond delay="770"/>
                                          </p:stCondLst>
                                        </p:cTn>
                                        <p:tgtEl>
                                          <p:spTgt spid="47107"/>
                                        </p:tgtEl>
                                      </p:cBhvr>
                                      <p:from x="200000" y="450000"/>
                                      <p:to x="100000" y="100000"/>
                                    </p:animScale>
                                    <p:set>
                                      <p:cBhvr>
                                        <p:cTn id="10" dur="770" fill="hold"/>
                                        <p:tgtEl>
                                          <p:spTgt spid="47107"/>
                                        </p:tgtEl>
                                        <p:attrNameLst>
                                          <p:attrName>ppt_x</p:attrName>
                                        </p:attrNameLst>
                                      </p:cBhvr>
                                      <p:to>
                                        <p:strVal val="(0.5)"/>
                                      </p:to>
                                    </p:set>
                                    <p:anim from="(0.5)" to="(#ppt_x)" calcmode="lin" valueType="num">
                                      <p:cBhvr>
                                        <p:cTn id="11" dur="1230" accel="100000" fill="hold">
                                          <p:stCondLst>
                                            <p:cond delay="770"/>
                                          </p:stCondLst>
                                        </p:cTn>
                                        <p:tgtEl>
                                          <p:spTgt spid="47107"/>
                                        </p:tgtEl>
                                        <p:attrNameLst>
                                          <p:attrName>ppt_x</p:attrName>
                                        </p:attrNameLst>
                                      </p:cBhvr>
                                    </p:anim>
                                    <p:set>
                                      <p:cBhvr>
                                        <p:cTn id="12" dur="770" fill="hold"/>
                                        <p:tgtEl>
                                          <p:spTgt spid="47107"/>
                                        </p:tgtEl>
                                        <p:attrNameLst>
                                          <p:attrName>ppt_y</p:attrName>
                                        </p:attrNameLst>
                                      </p:cBhvr>
                                      <p:to>
                                        <p:strVal val="(#ppt_y+0.4)"/>
                                      </p:to>
                                    </p:set>
                                    <p:anim from="(#ppt_y+0.4)" to="(#ppt_y)" calcmode="lin" valueType="num">
                                      <p:cBhvr>
                                        <p:cTn id="13" dur="1230" accel="100000" fill="hold">
                                          <p:stCondLst>
                                            <p:cond delay="770"/>
                                          </p:stCondLst>
                                        </p:cTn>
                                        <p:tgtEl>
                                          <p:spTgt spid="47107"/>
                                        </p:tgtEl>
                                        <p:attrNameLst>
                                          <p:attrName>ppt_y</p:attrName>
                                        </p:attrNameLst>
                                      </p:cBhvr>
                                    </p:anim>
                                  </p:childTnLst>
                                </p:cTn>
                              </p:par>
                            </p:childTnLst>
                          </p:cTn>
                        </p:par>
                        <p:par>
                          <p:cTn id="14" fill="hold" nodeType="afterGroup">
                            <p:stCondLst>
                              <p:cond delay="2000"/>
                            </p:stCondLst>
                            <p:childTnLst>
                              <p:par>
                                <p:cTn id="15" presetID="37" presetClass="entr" presetSubtype="0" fill="hold" grpId="0" nodeType="after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fade">
                                      <p:cBhvr>
                                        <p:cTn id="17" dur="1000"/>
                                        <p:tgtEl>
                                          <p:spTgt spid="47108"/>
                                        </p:tgtEl>
                                      </p:cBhvr>
                                    </p:animEffect>
                                    <p:anim calcmode="lin" valueType="num">
                                      <p:cBhvr>
                                        <p:cTn id="18" dur="1000" fill="hold"/>
                                        <p:tgtEl>
                                          <p:spTgt spid="47108"/>
                                        </p:tgtEl>
                                        <p:attrNameLst>
                                          <p:attrName>ppt_x</p:attrName>
                                        </p:attrNameLst>
                                      </p:cBhvr>
                                      <p:tavLst>
                                        <p:tav tm="0">
                                          <p:val>
                                            <p:strVal val="#ppt_x"/>
                                          </p:val>
                                        </p:tav>
                                        <p:tav tm="100000">
                                          <p:val>
                                            <p:strVal val="#ppt_x"/>
                                          </p:val>
                                        </p:tav>
                                      </p:tavLst>
                                    </p:anim>
                                    <p:anim calcmode="lin" valueType="num">
                                      <p:cBhvr>
                                        <p:cTn id="19" dur="900" decel="100000" fill="hold"/>
                                        <p:tgtEl>
                                          <p:spTgt spid="4710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71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8" y="49529"/>
            <a:ext cx="8989061" cy="505267"/>
          </a:xfrm>
          <a:prstGeom prst="rect">
            <a:avLst/>
          </a:prstGeom>
        </p:spPr>
        <p:txBody>
          <a:bodyPr vert="horz" wrap="square" lIns="0" tIns="12700" rIns="0" bIns="0" rtlCol="0">
            <a:spAutoFit/>
          </a:bodyPr>
          <a:lstStyle/>
          <a:p>
            <a:pPr marL="12700">
              <a:lnSpc>
                <a:spcPct val="100000"/>
              </a:lnSpc>
              <a:spcBef>
                <a:spcPts val="100"/>
              </a:spcBef>
            </a:pPr>
            <a:r>
              <a:rPr sz="2800" u="none" dirty="0">
                <a:solidFill>
                  <a:srgbClr val="FF0000"/>
                </a:solidFill>
              </a:rPr>
              <a:t>6) </a:t>
            </a:r>
            <a:r>
              <a:rPr sz="2800" spc="-5" dirty="0">
                <a:solidFill>
                  <a:srgbClr val="FF0000"/>
                </a:solidFill>
              </a:rPr>
              <a:t>Ionic </a:t>
            </a:r>
            <a:r>
              <a:rPr sz="2800" spc="5" dirty="0">
                <a:solidFill>
                  <a:srgbClr val="FF0000"/>
                </a:solidFill>
              </a:rPr>
              <a:t>compounds </a:t>
            </a:r>
            <a:r>
              <a:rPr sz="2800" dirty="0">
                <a:solidFill>
                  <a:srgbClr val="FF0000"/>
                </a:solidFill>
              </a:rPr>
              <a:t>(Electrovalent </a:t>
            </a:r>
            <a:r>
              <a:rPr sz="2800" spc="5" dirty="0">
                <a:solidFill>
                  <a:srgbClr val="FF0000"/>
                </a:solidFill>
              </a:rPr>
              <a:t>compounds</a:t>
            </a:r>
            <a:r>
              <a:rPr sz="3200" spc="5" dirty="0"/>
              <a:t>)</a:t>
            </a:r>
            <a:r>
              <a:rPr sz="3200" spc="-35" dirty="0"/>
              <a:t> </a:t>
            </a:r>
            <a:r>
              <a:rPr sz="3200" dirty="0"/>
              <a:t>:-</a:t>
            </a:r>
            <a:endParaRPr sz="3200"/>
          </a:p>
        </p:txBody>
      </p:sp>
      <p:sp>
        <p:nvSpPr>
          <p:cNvPr id="3" name="object 3"/>
          <p:cNvSpPr txBox="1"/>
          <p:nvPr/>
        </p:nvSpPr>
        <p:spPr>
          <a:xfrm>
            <a:off x="307340" y="566420"/>
            <a:ext cx="8103234" cy="3655060"/>
          </a:xfrm>
          <a:prstGeom prst="rect">
            <a:avLst/>
          </a:prstGeom>
        </p:spPr>
        <p:txBody>
          <a:bodyPr vert="horz" wrap="square" lIns="0" tIns="12700" rIns="0" bIns="0" rtlCol="0">
            <a:spAutoFit/>
          </a:bodyPr>
          <a:lstStyle/>
          <a:p>
            <a:pPr marL="12700" marR="661670" indent="280670">
              <a:lnSpc>
                <a:spcPct val="100000"/>
              </a:lnSpc>
              <a:spcBef>
                <a:spcPts val="100"/>
              </a:spcBef>
            </a:pPr>
            <a:r>
              <a:rPr sz="2000" b="1" spc="-5" dirty="0">
                <a:solidFill>
                  <a:srgbClr val="0000FF"/>
                </a:solidFill>
                <a:latin typeface="Arial"/>
                <a:cs typeface="Arial"/>
              </a:rPr>
              <a:t>Ionic compounds </a:t>
            </a:r>
            <a:r>
              <a:rPr sz="2000" b="1" dirty="0">
                <a:solidFill>
                  <a:srgbClr val="0000FF"/>
                </a:solidFill>
                <a:latin typeface="Arial"/>
                <a:cs typeface="Arial"/>
              </a:rPr>
              <a:t>are </a:t>
            </a:r>
            <a:r>
              <a:rPr sz="2000" b="1" spc="-5" dirty="0">
                <a:solidFill>
                  <a:srgbClr val="0000FF"/>
                </a:solidFill>
                <a:latin typeface="Arial"/>
                <a:cs typeface="Arial"/>
              </a:rPr>
              <a:t>compounds formed by </a:t>
            </a:r>
            <a:r>
              <a:rPr sz="2000" b="1" dirty="0">
                <a:solidFill>
                  <a:srgbClr val="0000FF"/>
                </a:solidFill>
                <a:latin typeface="Arial"/>
                <a:cs typeface="Arial"/>
              </a:rPr>
              <a:t>the transfer of  </a:t>
            </a:r>
            <a:r>
              <a:rPr sz="2000" b="1" spc="-5" dirty="0">
                <a:solidFill>
                  <a:srgbClr val="0000FF"/>
                </a:solidFill>
                <a:latin typeface="Arial"/>
                <a:cs typeface="Arial"/>
              </a:rPr>
              <a:t>electrons from </a:t>
            </a:r>
            <a:r>
              <a:rPr sz="2000" b="1" dirty="0">
                <a:solidFill>
                  <a:srgbClr val="0000FF"/>
                </a:solidFill>
                <a:latin typeface="Arial"/>
                <a:cs typeface="Arial"/>
              </a:rPr>
              <a:t>a metal to a non</a:t>
            </a:r>
            <a:r>
              <a:rPr sz="2000" b="1" spc="-35" dirty="0">
                <a:solidFill>
                  <a:srgbClr val="0000FF"/>
                </a:solidFill>
                <a:latin typeface="Arial"/>
                <a:cs typeface="Arial"/>
              </a:rPr>
              <a:t> </a:t>
            </a:r>
            <a:r>
              <a:rPr sz="2000" b="1" spc="-5" dirty="0">
                <a:solidFill>
                  <a:srgbClr val="0000FF"/>
                </a:solidFill>
                <a:latin typeface="Arial"/>
                <a:cs typeface="Arial"/>
              </a:rPr>
              <a:t>metal.</a:t>
            </a:r>
            <a:endParaRPr sz="2000">
              <a:latin typeface="Arial"/>
              <a:cs typeface="Arial"/>
            </a:endParaRPr>
          </a:p>
          <a:p>
            <a:pPr marL="222885">
              <a:lnSpc>
                <a:spcPct val="100000"/>
              </a:lnSpc>
              <a:spcBef>
                <a:spcPts val="600"/>
              </a:spcBef>
            </a:pPr>
            <a:r>
              <a:rPr sz="2400" b="1" u="heavy" spc="-5" dirty="0">
                <a:solidFill>
                  <a:srgbClr val="FF3300"/>
                </a:solidFill>
                <a:uFill>
                  <a:solidFill>
                    <a:srgbClr val="FF3300"/>
                  </a:solidFill>
                </a:uFill>
                <a:latin typeface="Arial"/>
                <a:cs typeface="Arial"/>
              </a:rPr>
              <a:t>Properties of ionic </a:t>
            </a:r>
            <a:r>
              <a:rPr sz="2400" b="1" u="heavy" spc="-10" dirty="0">
                <a:solidFill>
                  <a:srgbClr val="FF3300"/>
                </a:solidFill>
                <a:uFill>
                  <a:solidFill>
                    <a:srgbClr val="FF3300"/>
                  </a:solidFill>
                </a:uFill>
                <a:latin typeface="Arial"/>
                <a:cs typeface="Arial"/>
              </a:rPr>
              <a:t>compounds</a:t>
            </a:r>
            <a:r>
              <a:rPr sz="2400" b="1" u="heavy" spc="15" dirty="0">
                <a:solidFill>
                  <a:srgbClr val="FF3300"/>
                </a:solidFill>
                <a:uFill>
                  <a:solidFill>
                    <a:srgbClr val="FF3300"/>
                  </a:solidFill>
                </a:uFill>
                <a:latin typeface="Arial"/>
                <a:cs typeface="Arial"/>
              </a:rPr>
              <a:t> </a:t>
            </a:r>
            <a:r>
              <a:rPr sz="2400" b="1" u="heavy" dirty="0">
                <a:solidFill>
                  <a:srgbClr val="FF3300"/>
                </a:solidFill>
                <a:uFill>
                  <a:solidFill>
                    <a:srgbClr val="FF3300"/>
                  </a:solidFill>
                </a:uFill>
                <a:latin typeface="Arial"/>
                <a:cs typeface="Arial"/>
              </a:rPr>
              <a:t>:-</a:t>
            </a:r>
            <a:endParaRPr sz="2400">
              <a:latin typeface="Arial"/>
              <a:cs typeface="Arial"/>
            </a:endParaRPr>
          </a:p>
          <a:p>
            <a:pPr marL="432434" marR="5080" indent="-280670">
              <a:lnSpc>
                <a:spcPct val="120800"/>
              </a:lnSpc>
            </a:pPr>
            <a:r>
              <a:rPr sz="2000" b="1" dirty="0">
                <a:solidFill>
                  <a:srgbClr val="0000FF"/>
                </a:solidFill>
                <a:latin typeface="Arial"/>
                <a:cs typeface="Arial"/>
              </a:rPr>
              <a:t>i) </a:t>
            </a:r>
            <a:r>
              <a:rPr sz="2000" b="1" spc="-5" dirty="0">
                <a:solidFill>
                  <a:srgbClr val="0000FF"/>
                </a:solidFill>
                <a:latin typeface="Arial"/>
                <a:cs typeface="Arial"/>
              </a:rPr>
              <a:t>They </a:t>
            </a:r>
            <a:r>
              <a:rPr sz="2000" b="1" dirty="0">
                <a:solidFill>
                  <a:srgbClr val="0000FF"/>
                </a:solidFill>
                <a:latin typeface="Arial"/>
                <a:cs typeface="Arial"/>
              </a:rPr>
              <a:t>are </a:t>
            </a:r>
            <a:r>
              <a:rPr sz="2000" b="1" spc="-5" dirty="0">
                <a:solidFill>
                  <a:srgbClr val="0000FF"/>
                </a:solidFill>
                <a:latin typeface="Arial"/>
                <a:cs typeface="Arial"/>
              </a:rPr>
              <a:t>formed by the </a:t>
            </a:r>
            <a:r>
              <a:rPr sz="2000" b="1" dirty="0">
                <a:solidFill>
                  <a:srgbClr val="0000FF"/>
                </a:solidFill>
                <a:latin typeface="Arial"/>
                <a:cs typeface="Arial"/>
              </a:rPr>
              <a:t>transfer </a:t>
            </a:r>
            <a:r>
              <a:rPr sz="2000" b="1" spc="-5" dirty="0">
                <a:solidFill>
                  <a:srgbClr val="0000FF"/>
                </a:solidFill>
                <a:latin typeface="Arial"/>
                <a:cs typeface="Arial"/>
              </a:rPr>
              <a:t>of electrons </a:t>
            </a:r>
            <a:r>
              <a:rPr sz="2000" b="1" dirty="0">
                <a:solidFill>
                  <a:srgbClr val="0000FF"/>
                </a:solidFill>
                <a:latin typeface="Arial"/>
                <a:cs typeface="Arial"/>
              </a:rPr>
              <a:t>and are </a:t>
            </a:r>
            <a:r>
              <a:rPr sz="2000" b="1" spc="-5" dirty="0">
                <a:solidFill>
                  <a:srgbClr val="0000FF"/>
                </a:solidFill>
                <a:latin typeface="Arial"/>
                <a:cs typeface="Arial"/>
              </a:rPr>
              <a:t>made up of  ions.</a:t>
            </a:r>
            <a:endParaRPr sz="2000">
              <a:latin typeface="Arial"/>
              <a:cs typeface="Arial"/>
            </a:endParaRPr>
          </a:p>
          <a:p>
            <a:pPr marL="377825" indent="-226060">
              <a:lnSpc>
                <a:spcPct val="100000"/>
              </a:lnSpc>
              <a:spcBef>
                <a:spcPts val="500"/>
              </a:spcBef>
              <a:buAutoNum type="romanLcParenR"/>
              <a:tabLst>
                <a:tab pos="378460" algn="l"/>
              </a:tabLst>
            </a:pPr>
            <a:r>
              <a:rPr sz="2000" b="1" spc="-5" dirty="0">
                <a:solidFill>
                  <a:srgbClr val="0000FF"/>
                </a:solidFill>
                <a:latin typeface="Arial"/>
                <a:cs typeface="Arial"/>
              </a:rPr>
              <a:t>They </a:t>
            </a:r>
            <a:r>
              <a:rPr sz="2000" b="1" dirty="0">
                <a:solidFill>
                  <a:srgbClr val="0000FF"/>
                </a:solidFill>
                <a:latin typeface="Arial"/>
                <a:cs typeface="Arial"/>
              </a:rPr>
              <a:t>are </a:t>
            </a:r>
            <a:r>
              <a:rPr sz="2000" b="1" spc="-10" dirty="0">
                <a:solidFill>
                  <a:srgbClr val="0000FF"/>
                </a:solidFill>
                <a:latin typeface="Arial"/>
                <a:cs typeface="Arial"/>
              </a:rPr>
              <a:t>crystalline</a:t>
            </a:r>
            <a:r>
              <a:rPr sz="2000" b="1" spc="-50" dirty="0">
                <a:solidFill>
                  <a:srgbClr val="0000FF"/>
                </a:solidFill>
                <a:latin typeface="Arial"/>
                <a:cs typeface="Arial"/>
              </a:rPr>
              <a:t> </a:t>
            </a:r>
            <a:r>
              <a:rPr sz="2000" b="1" spc="-5" dirty="0">
                <a:solidFill>
                  <a:srgbClr val="0000FF"/>
                </a:solidFill>
                <a:latin typeface="Arial"/>
                <a:cs typeface="Arial"/>
              </a:rPr>
              <a:t>solids.</a:t>
            </a:r>
            <a:endParaRPr sz="2000">
              <a:latin typeface="Arial"/>
              <a:cs typeface="Arial"/>
            </a:endParaRPr>
          </a:p>
          <a:p>
            <a:pPr marL="377825" indent="-295910">
              <a:lnSpc>
                <a:spcPct val="100000"/>
              </a:lnSpc>
              <a:spcBef>
                <a:spcPts val="500"/>
              </a:spcBef>
              <a:buAutoNum type="romanLcParenR"/>
              <a:tabLst>
                <a:tab pos="378460" algn="l"/>
              </a:tabLst>
            </a:pPr>
            <a:r>
              <a:rPr sz="2000" b="1" spc="-5" dirty="0">
                <a:solidFill>
                  <a:srgbClr val="0000FF"/>
                </a:solidFill>
                <a:latin typeface="Arial"/>
                <a:cs typeface="Arial"/>
              </a:rPr>
              <a:t>They have </a:t>
            </a:r>
            <a:r>
              <a:rPr sz="2000" b="1" dirty="0">
                <a:solidFill>
                  <a:srgbClr val="0000FF"/>
                </a:solidFill>
                <a:latin typeface="Arial"/>
                <a:cs typeface="Arial"/>
              </a:rPr>
              <a:t>high </a:t>
            </a:r>
            <a:r>
              <a:rPr sz="2000" b="1" spc="-5" dirty="0">
                <a:solidFill>
                  <a:srgbClr val="0000FF"/>
                </a:solidFill>
                <a:latin typeface="Arial"/>
                <a:cs typeface="Arial"/>
              </a:rPr>
              <a:t>melting points </a:t>
            </a:r>
            <a:r>
              <a:rPr sz="2000" b="1" dirty="0">
                <a:solidFill>
                  <a:srgbClr val="0000FF"/>
                </a:solidFill>
                <a:latin typeface="Arial"/>
                <a:cs typeface="Arial"/>
              </a:rPr>
              <a:t>and </a:t>
            </a:r>
            <a:r>
              <a:rPr sz="2000" b="1" spc="-5" dirty="0">
                <a:solidFill>
                  <a:srgbClr val="0000FF"/>
                </a:solidFill>
                <a:latin typeface="Arial"/>
                <a:cs typeface="Arial"/>
              </a:rPr>
              <a:t>boiling</a:t>
            </a:r>
            <a:r>
              <a:rPr sz="2000" b="1" spc="-65" dirty="0">
                <a:solidFill>
                  <a:srgbClr val="0000FF"/>
                </a:solidFill>
                <a:latin typeface="Arial"/>
                <a:cs typeface="Arial"/>
              </a:rPr>
              <a:t> </a:t>
            </a:r>
            <a:r>
              <a:rPr sz="2000" b="1" dirty="0">
                <a:solidFill>
                  <a:srgbClr val="0000FF"/>
                </a:solidFill>
                <a:latin typeface="Arial"/>
                <a:cs typeface="Arial"/>
              </a:rPr>
              <a:t>points.</a:t>
            </a:r>
            <a:endParaRPr sz="2000">
              <a:latin typeface="Arial"/>
              <a:cs typeface="Arial"/>
            </a:endParaRPr>
          </a:p>
          <a:p>
            <a:pPr marL="378460" marR="69215" indent="-378460">
              <a:lnSpc>
                <a:spcPct val="120800"/>
              </a:lnSpc>
              <a:buAutoNum type="romanLcParenR"/>
              <a:tabLst>
                <a:tab pos="378460" algn="l"/>
              </a:tabLst>
            </a:pPr>
            <a:r>
              <a:rPr sz="2000" b="1" spc="-5" dirty="0">
                <a:solidFill>
                  <a:srgbClr val="0000FF"/>
                </a:solidFill>
                <a:latin typeface="Arial"/>
                <a:cs typeface="Arial"/>
              </a:rPr>
              <a:t>They </a:t>
            </a:r>
            <a:r>
              <a:rPr sz="2000" b="1" dirty="0">
                <a:solidFill>
                  <a:srgbClr val="0000FF"/>
                </a:solidFill>
                <a:latin typeface="Arial"/>
                <a:cs typeface="Arial"/>
              </a:rPr>
              <a:t>are </a:t>
            </a:r>
            <a:r>
              <a:rPr sz="2000" b="1" spc="-5" dirty="0">
                <a:solidFill>
                  <a:srgbClr val="0000FF"/>
                </a:solidFill>
                <a:latin typeface="Arial"/>
                <a:cs typeface="Arial"/>
              </a:rPr>
              <a:t>soluble in </a:t>
            </a:r>
            <a:r>
              <a:rPr sz="2000" b="1" spc="10" dirty="0">
                <a:solidFill>
                  <a:srgbClr val="0000FF"/>
                </a:solidFill>
                <a:latin typeface="Arial"/>
                <a:cs typeface="Arial"/>
              </a:rPr>
              <a:t>water </a:t>
            </a:r>
            <a:r>
              <a:rPr sz="2000" b="1" dirty="0">
                <a:solidFill>
                  <a:srgbClr val="0000FF"/>
                </a:solidFill>
                <a:latin typeface="Arial"/>
                <a:cs typeface="Arial"/>
              </a:rPr>
              <a:t>but </a:t>
            </a:r>
            <a:r>
              <a:rPr sz="2000" b="1" spc="-5" dirty="0">
                <a:solidFill>
                  <a:srgbClr val="0000FF"/>
                </a:solidFill>
                <a:latin typeface="Arial"/>
                <a:cs typeface="Arial"/>
              </a:rPr>
              <a:t>insoluble in organic solvents (like  petrol, kerosene</a:t>
            </a:r>
            <a:r>
              <a:rPr sz="2000" b="1" spc="-20" dirty="0">
                <a:solidFill>
                  <a:srgbClr val="0000FF"/>
                </a:solidFill>
                <a:latin typeface="Arial"/>
                <a:cs typeface="Arial"/>
              </a:rPr>
              <a:t> </a:t>
            </a:r>
            <a:r>
              <a:rPr sz="2000" b="1" dirty="0">
                <a:solidFill>
                  <a:srgbClr val="0000FF"/>
                </a:solidFill>
                <a:latin typeface="Arial"/>
                <a:cs typeface="Arial"/>
              </a:rPr>
              <a:t>etc.)</a:t>
            </a:r>
            <a:endParaRPr sz="2000">
              <a:latin typeface="Arial"/>
              <a:cs typeface="Arial"/>
            </a:endParaRPr>
          </a:p>
          <a:p>
            <a:pPr marL="376555" indent="-364490">
              <a:lnSpc>
                <a:spcPct val="100000"/>
              </a:lnSpc>
              <a:spcBef>
                <a:spcPts val="500"/>
              </a:spcBef>
              <a:buAutoNum type="romanLcParenR"/>
              <a:tabLst>
                <a:tab pos="377190" algn="l"/>
              </a:tabLst>
            </a:pPr>
            <a:r>
              <a:rPr sz="2000" b="1" spc="-5" dirty="0">
                <a:solidFill>
                  <a:srgbClr val="0000FF"/>
                </a:solidFill>
                <a:latin typeface="Arial"/>
                <a:cs typeface="Arial"/>
              </a:rPr>
              <a:t>They conduct electricity in molten </a:t>
            </a:r>
            <a:r>
              <a:rPr sz="2000" b="1" dirty="0">
                <a:solidFill>
                  <a:srgbClr val="0000FF"/>
                </a:solidFill>
                <a:latin typeface="Arial"/>
                <a:cs typeface="Arial"/>
              </a:rPr>
              <a:t>state </a:t>
            </a:r>
            <a:r>
              <a:rPr sz="2000" b="1" spc="-5" dirty="0">
                <a:solidFill>
                  <a:srgbClr val="0000FF"/>
                </a:solidFill>
                <a:latin typeface="Arial"/>
                <a:cs typeface="Arial"/>
              </a:rPr>
              <a:t>or </a:t>
            </a:r>
            <a:r>
              <a:rPr sz="2000" b="1" dirty="0">
                <a:solidFill>
                  <a:srgbClr val="0000FF"/>
                </a:solidFill>
                <a:latin typeface="Arial"/>
                <a:cs typeface="Arial"/>
              </a:rPr>
              <a:t>in</a:t>
            </a:r>
            <a:r>
              <a:rPr sz="2000" b="1" spc="-75" dirty="0">
                <a:solidFill>
                  <a:srgbClr val="0000FF"/>
                </a:solidFill>
                <a:latin typeface="Arial"/>
                <a:cs typeface="Arial"/>
              </a:rPr>
              <a:t> </a:t>
            </a:r>
            <a:r>
              <a:rPr sz="2000" b="1" spc="-5" dirty="0">
                <a:solidFill>
                  <a:srgbClr val="0000FF"/>
                </a:solidFill>
                <a:latin typeface="Arial"/>
                <a:cs typeface="Arial"/>
              </a:rPr>
              <a:t>solution.</a:t>
            </a:r>
            <a:endParaRPr sz="2000">
              <a:latin typeface="Arial"/>
              <a:cs typeface="Arial"/>
            </a:endParaRPr>
          </a:p>
        </p:txBody>
      </p:sp>
      <p:sp>
        <p:nvSpPr>
          <p:cNvPr id="4" name="object 4"/>
          <p:cNvSpPr/>
          <p:nvPr/>
        </p:nvSpPr>
        <p:spPr>
          <a:xfrm>
            <a:off x="1861820" y="4267200"/>
            <a:ext cx="537718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0483"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0484" name="Text Box 3"/>
          <p:cNvSpPr txBox="1">
            <a:spLocks noChangeArrowheads="1"/>
          </p:cNvSpPr>
          <p:nvPr/>
        </p:nvSpPr>
        <p:spPr bwMode="auto">
          <a:xfrm>
            <a:off x="685800" y="100013"/>
            <a:ext cx="7772400" cy="1096962"/>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00B0F0"/>
                </a:solidFill>
                <a:latin typeface="Arial" pitchFamily="34" charset="0"/>
                <a:cs typeface="Arial" pitchFamily="34" charset="0"/>
              </a:rPr>
              <a:t>Properties of Metals</a:t>
            </a:r>
          </a:p>
        </p:txBody>
      </p:sp>
      <p:sp>
        <p:nvSpPr>
          <p:cNvPr id="10244" name="Text Box 4"/>
          <p:cNvSpPr txBox="1">
            <a:spLocks noChangeArrowheads="1"/>
          </p:cNvSpPr>
          <p:nvPr/>
        </p:nvSpPr>
        <p:spPr bwMode="auto">
          <a:xfrm>
            <a:off x="457200" y="1066800"/>
            <a:ext cx="7772400" cy="1219200"/>
          </a:xfrm>
          <a:prstGeom prst="rect">
            <a:avLst/>
          </a:prstGeom>
          <a:noFill/>
          <a:ln w="9525">
            <a:noFill/>
            <a:round/>
            <a:headEnd/>
            <a:tailEnd/>
          </a:ln>
          <a:effectLst/>
        </p:spPr>
        <p:txBody>
          <a:bodyPr/>
          <a:lstStyle/>
          <a:p>
            <a:pPr marL="342900" indent="-341313" eaLnBrk="1" hangingPunct="1">
              <a:lnSpc>
                <a:spcPct val="90000"/>
              </a:lnSpc>
              <a:spcBef>
                <a:spcPts val="6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dirty="0">
                <a:solidFill>
                  <a:srgbClr val="000000"/>
                </a:solidFill>
                <a:latin typeface="Arial" pitchFamily="34" charset="0"/>
                <a:cs typeface="Arial" pitchFamily="34" charset="0"/>
              </a:rPr>
              <a:t>Metals appear to the </a:t>
            </a:r>
            <a:r>
              <a:rPr lang="en-US" altLang="en-US" sz="2800" b="1" u="sng" dirty="0">
                <a:solidFill>
                  <a:srgbClr val="2E0069"/>
                </a:solidFill>
                <a:latin typeface="Arial" pitchFamily="34" charset="0"/>
                <a:cs typeface="Arial" pitchFamily="34" charset="0"/>
              </a:rPr>
              <a:t>left</a:t>
            </a:r>
            <a:r>
              <a:rPr lang="en-US" altLang="en-US" sz="2400" dirty="0">
                <a:solidFill>
                  <a:srgbClr val="000000"/>
                </a:solidFill>
                <a:latin typeface="Arial" pitchFamily="34" charset="0"/>
                <a:cs typeface="Arial" pitchFamily="34" charset="0"/>
              </a:rPr>
              <a:t> of the dark </a:t>
            </a:r>
            <a:r>
              <a:rPr lang="en-US" altLang="en-US" sz="2400" dirty="0" err="1">
                <a:solidFill>
                  <a:srgbClr val="000000"/>
                </a:solidFill>
                <a:latin typeface="Arial" pitchFamily="34" charset="0"/>
                <a:cs typeface="Arial" pitchFamily="34" charset="0"/>
              </a:rPr>
              <a:t>ziz-zag</a:t>
            </a:r>
            <a:r>
              <a:rPr lang="en-US" altLang="en-US" sz="2400" dirty="0">
                <a:solidFill>
                  <a:srgbClr val="000000"/>
                </a:solidFill>
                <a:latin typeface="Arial" pitchFamily="34" charset="0"/>
                <a:cs typeface="Arial" pitchFamily="34" charset="0"/>
              </a:rPr>
              <a:t> line on the periodic table.  Most metals are </a:t>
            </a:r>
            <a:r>
              <a:rPr lang="en-US" altLang="en-US" sz="4000" b="1" u="sng" dirty="0">
                <a:solidFill>
                  <a:srgbClr val="823726"/>
                </a:solidFill>
                <a:latin typeface="Arial" pitchFamily="34" charset="0"/>
                <a:cs typeface="Arial" pitchFamily="34" charset="0"/>
              </a:rPr>
              <a:t>solid</a:t>
            </a:r>
            <a:r>
              <a:rPr lang="en-US" altLang="en-US" sz="2400" b="1" u="sng" dirty="0">
                <a:solidFill>
                  <a:srgbClr val="000000"/>
                </a:solidFill>
                <a:latin typeface="Arial" pitchFamily="34" charset="0"/>
                <a:cs typeface="Arial" pitchFamily="34" charset="0"/>
              </a:rPr>
              <a:t> </a:t>
            </a:r>
            <a:r>
              <a:rPr lang="en-US" altLang="en-US" sz="2400" dirty="0">
                <a:solidFill>
                  <a:srgbClr val="000000"/>
                </a:solidFill>
                <a:latin typeface="Arial" pitchFamily="34" charset="0"/>
                <a:cs typeface="Arial" pitchFamily="34" charset="0"/>
              </a:rPr>
              <a:t>at room temperature.</a:t>
            </a:r>
          </a:p>
        </p:txBody>
      </p:sp>
      <p:grpSp>
        <p:nvGrpSpPr>
          <p:cNvPr id="2" name="Group 5"/>
          <p:cNvGrpSpPr>
            <a:grpSpLocks/>
          </p:cNvGrpSpPr>
          <p:nvPr/>
        </p:nvGrpSpPr>
        <p:grpSpPr bwMode="auto">
          <a:xfrm>
            <a:off x="304800" y="2362200"/>
            <a:ext cx="8532813" cy="4265613"/>
            <a:chOff x="192" y="1488"/>
            <a:chExt cx="5375" cy="2687"/>
          </a:xfrm>
        </p:grpSpPr>
        <p:pic>
          <p:nvPicPr>
            <p:cNvPr id="20487" name="Picture 6"/>
            <p:cNvPicPr>
              <a:picLocks noChangeAspect="1" noChangeArrowheads="1"/>
            </p:cNvPicPr>
            <p:nvPr/>
          </p:nvPicPr>
          <p:blipFill>
            <a:blip r:embed="rId3"/>
            <a:srcRect/>
            <a:stretch>
              <a:fillRect/>
            </a:stretch>
          </p:blipFill>
          <p:spPr bwMode="auto">
            <a:xfrm>
              <a:off x="192" y="1488"/>
              <a:ext cx="5375" cy="2687"/>
            </a:xfrm>
            <a:prstGeom prst="rect">
              <a:avLst/>
            </a:prstGeom>
            <a:noFill/>
            <a:ln w="9525">
              <a:noFill/>
              <a:round/>
              <a:headEnd/>
              <a:tailEnd/>
            </a:ln>
            <a:effectLst/>
          </p:spPr>
        </p:pic>
        <p:sp>
          <p:nvSpPr>
            <p:cNvPr id="20488" name="Text Box 7"/>
            <p:cNvSpPr txBox="1">
              <a:spLocks noChangeArrowheads="1"/>
            </p:cNvSpPr>
            <p:nvPr/>
          </p:nvSpPr>
          <p:spPr bwMode="auto">
            <a:xfrm>
              <a:off x="192" y="1488"/>
              <a:ext cx="5375" cy="2687"/>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additive="repl">
                                        <p:cTn id="6" dur="1" fill="hold">
                                          <p:stCondLst>
                                            <p:cond delay="0"/>
                                          </p:stCondLst>
                                        </p:cTn>
                                        <p:tgtEl>
                                          <p:spTgt spid="10244">
                                            <p:txEl>
                                              <p:pRg st="0" end="0"/>
                                            </p:txEl>
                                          </p:spTgt>
                                        </p:tgtEl>
                                        <p:attrNameLst>
                                          <p:attrName>style.visibility</p:attrName>
                                        </p:attrNameLst>
                                      </p:cBhvr>
                                      <p:to>
                                        <p:strVal val="visible"/>
                                      </p:to>
                                    </p:set>
                                    <p:animEffect transition="in" filter="diamond(in)">
                                      <p:cBhvr additive="repl">
                                        <p:cTn id="7" dur="2000"/>
                                        <p:tgtEl>
                                          <p:spTgt spid="102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19459"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19460" name="Text Box 3"/>
          <p:cNvSpPr txBox="1">
            <a:spLocks noChangeArrowheads="1"/>
          </p:cNvSpPr>
          <p:nvPr/>
        </p:nvSpPr>
        <p:spPr bwMode="auto">
          <a:xfrm>
            <a:off x="685800" y="381000"/>
            <a:ext cx="7772400" cy="10668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smtClean="0">
                <a:solidFill>
                  <a:srgbClr val="00B0F0"/>
                </a:solidFill>
                <a:latin typeface="Arial" pitchFamily="34" charset="0"/>
                <a:cs typeface="Arial" pitchFamily="34" charset="0"/>
              </a:rPr>
              <a:t>Physical Properties of Metals</a:t>
            </a:r>
            <a:endParaRPr lang="en-US" altLang="en-US" sz="4000" b="1" dirty="0">
              <a:solidFill>
                <a:srgbClr val="00B0F0"/>
              </a:solidFill>
              <a:latin typeface="Arial" pitchFamily="34" charset="0"/>
              <a:cs typeface="Arial" pitchFamily="34" charset="0"/>
            </a:endParaRPr>
          </a:p>
        </p:txBody>
      </p:sp>
      <p:grpSp>
        <p:nvGrpSpPr>
          <p:cNvPr id="2" name="Group 4"/>
          <p:cNvGrpSpPr>
            <a:grpSpLocks/>
          </p:cNvGrpSpPr>
          <p:nvPr/>
        </p:nvGrpSpPr>
        <p:grpSpPr bwMode="auto">
          <a:xfrm>
            <a:off x="1371600" y="1828800"/>
            <a:ext cx="2741613" cy="2132013"/>
            <a:chOff x="864" y="1152"/>
            <a:chExt cx="1727" cy="1343"/>
          </a:xfrm>
        </p:grpSpPr>
        <p:pic>
          <p:nvPicPr>
            <p:cNvPr id="19471" name="Picture 5"/>
            <p:cNvPicPr>
              <a:picLocks noChangeAspect="1" noChangeArrowheads="1"/>
            </p:cNvPicPr>
            <p:nvPr/>
          </p:nvPicPr>
          <p:blipFill>
            <a:blip r:embed="rId3"/>
            <a:srcRect/>
            <a:stretch>
              <a:fillRect/>
            </a:stretch>
          </p:blipFill>
          <p:spPr bwMode="auto">
            <a:xfrm>
              <a:off x="864" y="1152"/>
              <a:ext cx="1727" cy="1343"/>
            </a:xfrm>
            <a:prstGeom prst="rect">
              <a:avLst/>
            </a:prstGeom>
            <a:noFill/>
            <a:ln w="9525">
              <a:noFill/>
              <a:round/>
              <a:headEnd/>
              <a:tailEnd/>
            </a:ln>
            <a:effectLst/>
          </p:spPr>
        </p:pic>
        <p:sp>
          <p:nvSpPr>
            <p:cNvPr id="19472" name="Text Box 6"/>
            <p:cNvSpPr txBox="1">
              <a:spLocks noChangeArrowheads="1"/>
            </p:cNvSpPr>
            <p:nvPr/>
          </p:nvSpPr>
          <p:spPr bwMode="auto">
            <a:xfrm>
              <a:off x="864" y="1152"/>
              <a:ext cx="1727" cy="1343"/>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grpSp>
        <p:nvGrpSpPr>
          <p:cNvPr id="3" name="Group 7"/>
          <p:cNvGrpSpPr>
            <a:grpSpLocks/>
          </p:cNvGrpSpPr>
          <p:nvPr/>
        </p:nvGrpSpPr>
        <p:grpSpPr bwMode="auto">
          <a:xfrm>
            <a:off x="4876800" y="1828800"/>
            <a:ext cx="2665413" cy="2132013"/>
            <a:chOff x="3072" y="1152"/>
            <a:chExt cx="1679" cy="1343"/>
          </a:xfrm>
        </p:grpSpPr>
        <p:pic>
          <p:nvPicPr>
            <p:cNvPr id="19469" name="Picture 8"/>
            <p:cNvPicPr>
              <a:picLocks noChangeAspect="1" noChangeArrowheads="1"/>
            </p:cNvPicPr>
            <p:nvPr/>
          </p:nvPicPr>
          <p:blipFill>
            <a:blip r:embed="rId4"/>
            <a:srcRect/>
            <a:stretch>
              <a:fillRect/>
            </a:stretch>
          </p:blipFill>
          <p:spPr bwMode="auto">
            <a:xfrm>
              <a:off x="3072" y="1152"/>
              <a:ext cx="1679" cy="1343"/>
            </a:xfrm>
            <a:prstGeom prst="rect">
              <a:avLst/>
            </a:prstGeom>
            <a:noFill/>
            <a:ln w="9525">
              <a:noFill/>
              <a:round/>
              <a:headEnd/>
              <a:tailEnd/>
            </a:ln>
            <a:effectLst/>
          </p:spPr>
        </p:pic>
        <p:sp>
          <p:nvSpPr>
            <p:cNvPr id="19470" name="Text Box 9"/>
            <p:cNvSpPr txBox="1">
              <a:spLocks noChangeArrowheads="1"/>
            </p:cNvSpPr>
            <p:nvPr/>
          </p:nvSpPr>
          <p:spPr bwMode="auto">
            <a:xfrm>
              <a:off x="3072" y="1152"/>
              <a:ext cx="1679" cy="1343"/>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grpSp>
        <p:nvGrpSpPr>
          <p:cNvPr id="4" name="Group 10"/>
          <p:cNvGrpSpPr>
            <a:grpSpLocks/>
          </p:cNvGrpSpPr>
          <p:nvPr/>
        </p:nvGrpSpPr>
        <p:grpSpPr bwMode="auto">
          <a:xfrm>
            <a:off x="4876800" y="4114800"/>
            <a:ext cx="2665413" cy="2132013"/>
            <a:chOff x="3072" y="2592"/>
            <a:chExt cx="1679" cy="1343"/>
          </a:xfrm>
        </p:grpSpPr>
        <p:pic>
          <p:nvPicPr>
            <p:cNvPr id="19467" name="Picture 11"/>
            <p:cNvPicPr>
              <a:picLocks noChangeAspect="1" noChangeArrowheads="1"/>
            </p:cNvPicPr>
            <p:nvPr/>
          </p:nvPicPr>
          <p:blipFill>
            <a:blip r:embed="rId5"/>
            <a:srcRect/>
            <a:stretch>
              <a:fillRect/>
            </a:stretch>
          </p:blipFill>
          <p:spPr bwMode="auto">
            <a:xfrm>
              <a:off x="3072" y="2592"/>
              <a:ext cx="1679" cy="1343"/>
            </a:xfrm>
            <a:prstGeom prst="rect">
              <a:avLst/>
            </a:prstGeom>
            <a:noFill/>
            <a:ln w="9525">
              <a:noFill/>
              <a:round/>
              <a:headEnd/>
              <a:tailEnd/>
            </a:ln>
            <a:effectLst/>
          </p:spPr>
        </p:pic>
        <p:sp>
          <p:nvSpPr>
            <p:cNvPr id="19468" name="Text Box 12"/>
            <p:cNvSpPr txBox="1">
              <a:spLocks noChangeArrowheads="1"/>
            </p:cNvSpPr>
            <p:nvPr/>
          </p:nvSpPr>
          <p:spPr bwMode="auto">
            <a:xfrm>
              <a:off x="3072" y="2592"/>
              <a:ext cx="1679" cy="1343"/>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grpSp>
        <p:nvGrpSpPr>
          <p:cNvPr id="5" name="Group 13"/>
          <p:cNvGrpSpPr>
            <a:grpSpLocks/>
          </p:cNvGrpSpPr>
          <p:nvPr/>
        </p:nvGrpSpPr>
        <p:grpSpPr bwMode="auto">
          <a:xfrm>
            <a:off x="1371600" y="4114800"/>
            <a:ext cx="2741613" cy="2132013"/>
            <a:chOff x="864" y="2592"/>
            <a:chExt cx="1727" cy="1343"/>
          </a:xfrm>
        </p:grpSpPr>
        <p:pic>
          <p:nvPicPr>
            <p:cNvPr id="19465" name="Picture 14"/>
            <p:cNvPicPr>
              <a:picLocks noChangeAspect="1" noChangeArrowheads="1"/>
            </p:cNvPicPr>
            <p:nvPr/>
          </p:nvPicPr>
          <p:blipFill>
            <a:blip r:embed="rId6"/>
            <a:srcRect/>
            <a:stretch>
              <a:fillRect/>
            </a:stretch>
          </p:blipFill>
          <p:spPr bwMode="auto">
            <a:xfrm>
              <a:off x="864" y="2592"/>
              <a:ext cx="1727" cy="1343"/>
            </a:xfrm>
            <a:prstGeom prst="rect">
              <a:avLst/>
            </a:prstGeom>
            <a:noFill/>
            <a:ln w="9525">
              <a:noFill/>
              <a:round/>
              <a:headEnd/>
              <a:tailEnd/>
            </a:ln>
            <a:effectLst/>
          </p:spPr>
        </p:pic>
        <p:sp>
          <p:nvSpPr>
            <p:cNvPr id="19466" name="Text Box 15"/>
            <p:cNvSpPr txBox="1">
              <a:spLocks noChangeArrowheads="1"/>
            </p:cNvSpPr>
            <p:nvPr/>
          </p:nvSpPr>
          <p:spPr bwMode="auto">
            <a:xfrm>
              <a:off x="864" y="2592"/>
              <a:ext cx="1727" cy="1343"/>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childTnLst>
                                </p:cTn>
                              </p:par>
                            </p:childTnLst>
                          </p:cTn>
                        </p:par>
                        <p:par>
                          <p:cTn id="8" fill="hold" nodeType="afterGroup">
                            <p:stCondLst>
                              <p:cond delay="2000"/>
                            </p:stCondLst>
                            <p:childTnLst>
                              <p:par>
                                <p:cTn id="9" presetID="10" presetClass="entr"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fade">
                                      <p:cBhvr additive="repl">
                                        <p:cTn id="11" dur="2000"/>
                                        <p:tgtEl>
                                          <p:spTgt spid="3"/>
                                        </p:tgtEl>
                                      </p:cBhvr>
                                    </p:animEffect>
                                  </p:childTnLst>
                                </p:cTn>
                              </p:par>
                            </p:childTnLst>
                          </p:cTn>
                        </p:par>
                        <p:par>
                          <p:cTn id="12" fill="hold" nodeType="afterGroup">
                            <p:stCondLst>
                              <p:cond delay="4000"/>
                            </p:stCondLst>
                            <p:childTnLst>
                              <p:par>
                                <p:cTn id="13" presetID="10" presetClass="entr" fill="hold" nodeType="afterEffect">
                                  <p:stCondLst>
                                    <p:cond delay="0"/>
                                  </p:stCondLst>
                                  <p:childTnLst>
                                    <p:set>
                                      <p:cBhvr additive="repl">
                                        <p:cTn id="14" dur="1" fill="hold">
                                          <p:stCondLst>
                                            <p:cond delay="0"/>
                                          </p:stCondLst>
                                        </p:cTn>
                                        <p:tgtEl>
                                          <p:spTgt spid="5"/>
                                        </p:tgtEl>
                                        <p:attrNameLst>
                                          <p:attrName>style.visibility</p:attrName>
                                        </p:attrNameLst>
                                      </p:cBhvr>
                                      <p:to>
                                        <p:strVal val="visible"/>
                                      </p:to>
                                    </p:set>
                                    <p:animEffect transition="in" filter="fade">
                                      <p:cBhvr additive="repl">
                                        <p:cTn id="15" dur="2000"/>
                                        <p:tgtEl>
                                          <p:spTgt spid="5"/>
                                        </p:tgtEl>
                                      </p:cBhvr>
                                    </p:animEffect>
                                  </p:childTnLst>
                                </p:cTn>
                              </p:par>
                            </p:childTnLst>
                          </p:cTn>
                        </p:par>
                        <p:par>
                          <p:cTn id="16" fill="hold" nodeType="afterGroup">
                            <p:stCondLst>
                              <p:cond delay="6000"/>
                            </p:stCondLst>
                            <p:childTnLst>
                              <p:par>
                                <p:cTn id="17" presetID="10" presetClass="entr" fill="hold" nodeType="afterEffect">
                                  <p:stCondLst>
                                    <p:cond delay="0"/>
                                  </p:stCondLst>
                                  <p:childTnLst>
                                    <p:set>
                                      <p:cBhvr additive="repl">
                                        <p:cTn id="18" dur="1" fill="hold">
                                          <p:stCondLst>
                                            <p:cond delay="0"/>
                                          </p:stCondLst>
                                        </p:cTn>
                                        <p:tgtEl>
                                          <p:spTgt spid="4"/>
                                        </p:tgtEl>
                                        <p:attrNameLst>
                                          <p:attrName>style.visibility</p:attrName>
                                        </p:attrNameLst>
                                      </p:cBhvr>
                                      <p:to>
                                        <p:strVal val="visible"/>
                                      </p:to>
                                    </p:set>
                                    <p:animEffect transition="in" filter="fade">
                                      <p:cBhvr additive="repl">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3555"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3556" name="Text Box 3"/>
          <p:cNvSpPr txBox="1">
            <a:spLocks noChangeArrowheads="1"/>
          </p:cNvSpPr>
          <p:nvPr/>
        </p:nvSpPr>
        <p:spPr bwMode="auto">
          <a:xfrm>
            <a:off x="685800" y="228600"/>
            <a:ext cx="7772400" cy="13716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smtClean="0">
                <a:solidFill>
                  <a:srgbClr val="00B0F0"/>
                </a:solidFill>
                <a:latin typeface="Arial" pitchFamily="34" charset="0"/>
                <a:cs typeface="Arial" pitchFamily="34" charset="0"/>
              </a:rPr>
              <a:t>Malleable</a:t>
            </a:r>
            <a:endParaRPr lang="en-US" altLang="en-US" sz="6600" dirty="0">
              <a:solidFill>
                <a:srgbClr val="00B0F0"/>
              </a:solidFill>
              <a:latin typeface="Arial" pitchFamily="34" charset="0"/>
              <a:cs typeface="Arial" pitchFamily="34" charset="0"/>
            </a:endParaRPr>
          </a:p>
        </p:txBody>
      </p:sp>
      <p:sp>
        <p:nvSpPr>
          <p:cNvPr id="13316" name="Text Box 4"/>
          <p:cNvSpPr txBox="1">
            <a:spLocks noChangeArrowheads="1"/>
          </p:cNvSpPr>
          <p:nvPr/>
        </p:nvSpPr>
        <p:spPr bwMode="auto">
          <a:xfrm>
            <a:off x="838200" y="1676400"/>
            <a:ext cx="4572000" cy="2514600"/>
          </a:xfrm>
          <a:prstGeom prst="rect">
            <a:avLst/>
          </a:prstGeom>
          <a:noFill/>
          <a:ln w="9525">
            <a:noFill/>
            <a:round/>
            <a:headEnd/>
            <a:tailEnd/>
          </a:ln>
          <a:effectLst/>
        </p:spPr>
        <p:txBody>
          <a:bodyPr/>
          <a:lstStyle/>
          <a:p>
            <a:pPr marL="342900" indent="-341313" eaLnBrk="1" hangingPunct="1">
              <a:spcBef>
                <a:spcPts val="10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solidFill>
                  <a:srgbClr val="4800A1"/>
                </a:solidFill>
                <a:latin typeface="Century Gothic" pitchFamily="34" charset="0"/>
              </a:rPr>
              <a:t>	</a:t>
            </a:r>
            <a:r>
              <a:rPr lang="en-US" altLang="en-US" sz="4000" dirty="0" smtClean="0">
                <a:solidFill>
                  <a:srgbClr val="4800A1"/>
                </a:solidFill>
                <a:latin typeface="Century Gothic" pitchFamily="34" charset="0"/>
              </a:rPr>
              <a:t>Metals </a:t>
            </a:r>
            <a:r>
              <a:rPr lang="en-US" altLang="en-US" sz="4000" dirty="0">
                <a:solidFill>
                  <a:srgbClr val="4800A1"/>
                </a:solidFill>
                <a:latin typeface="Century Gothic" pitchFamily="34" charset="0"/>
              </a:rPr>
              <a:t>can be </a:t>
            </a:r>
            <a:r>
              <a:rPr lang="en-US" altLang="en-US" sz="4000" dirty="0">
                <a:solidFill>
                  <a:srgbClr val="1E0044"/>
                </a:solidFill>
                <a:latin typeface="SchoolHouse Printed A" pitchFamily="16" charset="0"/>
              </a:rPr>
              <a:t>hammered </a:t>
            </a:r>
            <a:r>
              <a:rPr lang="en-US" altLang="en-US" sz="4000" dirty="0">
                <a:solidFill>
                  <a:srgbClr val="4800A1"/>
                </a:solidFill>
                <a:latin typeface="Century Gothic" pitchFamily="34" charset="0"/>
              </a:rPr>
              <a:t>into </a:t>
            </a:r>
            <a:r>
              <a:rPr lang="en-US" altLang="en-US" sz="4000" dirty="0" smtClean="0">
                <a:solidFill>
                  <a:srgbClr val="4800A1"/>
                </a:solidFill>
                <a:latin typeface="Century Gothic" pitchFamily="34" charset="0"/>
              </a:rPr>
              <a:t>sheets</a:t>
            </a:r>
            <a:endParaRPr lang="en-US" sz="4000" dirty="0" smtClean="0">
              <a:latin typeface="Carlito"/>
              <a:cs typeface="Carlito"/>
            </a:endParaRPr>
          </a:p>
          <a:p>
            <a:pPr marL="342900" indent="-341313" eaLnBrk="1" hangingPunct="1">
              <a:spcBef>
                <a:spcPts val="10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solidFill>
                <a:srgbClr val="4800A1"/>
              </a:solidFill>
              <a:latin typeface="Century Gothic" pitchFamily="34" charset="0"/>
            </a:endParaRPr>
          </a:p>
        </p:txBody>
      </p:sp>
      <p:grpSp>
        <p:nvGrpSpPr>
          <p:cNvPr id="2" name="Group 5"/>
          <p:cNvGrpSpPr>
            <a:grpSpLocks/>
          </p:cNvGrpSpPr>
          <p:nvPr/>
        </p:nvGrpSpPr>
        <p:grpSpPr bwMode="auto">
          <a:xfrm>
            <a:off x="5562600" y="1752600"/>
            <a:ext cx="2819400" cy="3048000"/>
            <a:chOff x="432" y="1344"/>
            <a:chExt cx="2399" cy="2399"/>
          </a:xfrm>
        </p:grpSpPr>
        <p:pic>
          <p:nvPicPr>
            <p:cNvPr id="23559" name="Picture 6"/>
            <p:cNvPicPr>
              <a:picLocks noChangeAspect="1" noChangeArrowheads="1"/>
            </p:cNvPicPr>
            <p:nvPr/>
          </p:nvPicPr>
          <p:blipFill>
            <a:blip r:embed="rId3"/>
            <a:srcRect/>
            <a:stretch>
              <a:fillRect/>
            </a:stretch>
          </p:blipFill>
          <p:spPr bwMode="auto">
            <a:xfrm>
              <a:off x="432" y="1344"/>
              <a:ext cx="2399" cy="2399"/>
            </a:xfrm>
            <a:prstGeom prst="rect">
              <a:avLst/>
            </a:prstGeom>
            <a:noFill/>
            <a:ln w="9525">
              <a:noFill/>
              <a:round/>
              <a:headEnd/>
              <a:tailEnd/>
            </a:ln>
            <a:effectLst/>
          </p:spPr>
        </p:pic>
        <p:sp>
          <p:nvSpPr>
            <p:cNvPr id="23560" name="Text Box 7"/>
            <p:cNvSpPr txBox="1">
              <a:spLocks noChangeArrowheads="1"/>
            </p:cNvSpPr>
            <p:nvPr/>
          </p:nvSpPr>
          <p:spPr bwMode="auto">
            <a:xfrm>
              <a:off x="432" y="1344"/>
              <a:ext cx="2399" cy="2399"/>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
        <p:nvSpPr>
          <p:cNvPr id="11" name="object 5"/>
          <p:cNvSpPr/>
          <p:nvPr/>
        </p:nvSpPr>
        <p:spPr>
          <a:xfrm>
            <a:off x="762000" y="3657600"/>
            <a:ext cx="4495800" cy="2971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down)">
                                      <p:cBhvr additive="repl">
                                        <p:cTn id="7" dur="580">
                                          <p:stCondLst>
                                            <p:cond delay="0"/>
                                          </p:stCondLst>
                                        </p:cTn>
                                        <p:tgtEl>
                                          <p:spTgt spid="2"/>
                                        </p:tgtEl>
                                      </p:cBhvr>
                                    </p:animEffect>
                                    <p:anim calcmode="lin" valueType="num">
                                      <p:cBhvr additive="repl">
                                        <p:cTn id="8" dur="1822" fill="hold">
                                          <p:stCondLst>
                                            <p:cond delay="0"/>
                                          </p:stCondLst>
                                        </p:cTn>
                                        <p:tgtEl>
                                          <p:spTgt spid="2"/>
                                        </p:tgtEl>
                                        <p:attrNameLst>
                                          <p:attrName>ppt_x</p:attrName>
                                        </p:attrNameLst>
                                      </p:cBhvr>
                                      <p:tavLst>
                                        <p:tav tm="100000">
                                          <p:val>
                                            <p:strVal val="#ppt_x-0.25"/>
                                          </p:val>
                                        </p:tav>
                                        <p:tav tm="100000">
                                          <p:val>
                                            <p:strVal val="#ppt_x"/>
                                          </p:val>
                                        </p:tav>
                                      </p:tavLst>
                                    </p:anim>
                                    <p:anim calcmode="lin" valueType="num">
                                      <p:cBhvr additive="repl">
                                        <p:cTn id="9" dur="664" fill="hold">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additive="repl">
                                        <p:cTn id="10" dur="664" fill="hold">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additive="repl">
                                        <p:cTn id="11" dur="332" fill="hold">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additive="repl">
                                        <p:cTn id="12" dur="164" fill="hold">
                                          <p:stCondLst>
                                            <p:cond delay="1656"/>
                                          </p:stCondLst>
                                        </p:cTn>
                                        <p:tgtEl>
                                          <p:spTgt spid="2"/>
                                        </p:tgtEl>
                                        <p:attrNameLst>
                                          <p:attrName>ppt_y</p:attrName>
                                        </p:attrNameLst>
                                      </p:cBhvr>
                                      <p:tavLst>
                                        <p:tav tm="0" fmla="#ppt_y-sin(pi*$)/81">
                                          <p:val>
                                            <p:fltVal val="0"/>
                                          </p:val>
                                        </p:tav>
                                        <p:tav tm="100000">
                                          <p:val>
                                            <p:fltVal val="1"/>
                                          </p:val>
                                        </p:tav>
                                      </p:tavLst>
                                    </p:anim>
                                    <p:animScale>
                                      <p:cBhvr additive="repl">
                                        <p:cTn id="13" dur="26" fill="hold">
                                          <p:stCondLst>
                                            <p:cond delay="650"/>
                                          </p:stCondLst>
                                        </p:cTn>
                                        <p:tgtEl>
                                          <p:spTgt spid="2"/>
                                        </p:tgtEl>
                                      </p:cBhvr>
                                      <p:to x="100000" y="60000"/>
                                    </p:animScale>
                                    <p:animScale>
                                      <p:cBhvr additive="repl">
                                        <p:cTn id="14" dur="166" decel="50000" fill="hold">
                                          <p:stCondLst>
                                            <p:cond delay="676"/>
                                          </p:stCondLst>
                                        </p:cTn>
                                        <p:tgtEl>
                                          <p:spTgt spid="2"/>
                                        </p:tgtEl>
                                      </p:cBhvr>
                                      <p:to x="100000" y="100000"/>
                                    </p:animScale>
                                    <p:animScale>
                                      <p:cBhvr additive="repl">
                                        <p:cTn id="15" dur="26" fill="hold">
                                          <p:stCondLst>
                                            <p:cond delay="1312"/>
                                          </p:stCondLst>
                                        </p:cTn>
                                        <p:tgtEl>
                                          <p:spTgt spid="2"/>
                                        </p:tgtEl>
                                      </p:cBhvr>
                                      <p:to x="100000" y="80000"/>
                                    </p:animScale>
                                    <p:animScale>
                                      <p:cBhvr additive="repl">
                                        <p:cTn id="16" dur="166" decel="50000" fill="hold">
                                          <p:stCondLst>
                                            <p:cond delay="1338"/>
                                          </p:stCondLst>
                                        </p:cTn>
                                        <p:tgtEl>
                                          <p:spTgt spid="2"/>
                                        </p:tgtEl>
                                      </p:cBhvr>
                                      <p:to x="100000" y="100000"/>
                                    </p:animScale>
                                    <p:animScale>
                                      <p:cBhvr additive="repl">
                                        <p:cTn id="17" dur="26" fill="hold">
                                          <p:stCondLst>
                                            <p:cond delay="1642"/>
                                          </p:stCondLst>
                                        </p:cTn>
                                        <p:tgtEl>
                                          <p:spTgt spid="2"/>
                                        </p:tgtEl>
                                      </p:cBhvr>
                                      <p:to x="100000" y="90000"/>
                                    </p:animScale>
                                    <p:animScale>
                                      <p:cBhvr additive="repl">
                                        <p:cTn id="18" dur="166" decel="50000" fill="hold">
                                          <p:stCondLst>
                                            <p:cond delay="1668"/>
                                          </p:stCondLst>
                                        </p:cTn>
                                        <p:tgtEl>
                                          <p:spTgt spid="2"/>
                                        </p:tgtEl>
                                      </p:cBhvr>
                                      <p:to x="100000" y="100000"/>
                                    </p:animScale>
                                    <p:animScale>
                                      <p:cBhvr additive="repl">
                                        <p:cTn id="19" dur="26" fill="hold">
                                          <p:stCondLst>
                                            <p:cond delay="1808"/>
                                          </p:stCondLst>
                                        </p:cTn>
                                        <p:tgtEl>
                                          <p:spTgt spid="2"/>
                                        </p:tgtEl>
                                      </p:cBhvr>
                                      <p:to x="100000" y="95000"/>
                                    </p:animScale>
                                    <p:animScale>
                                      <p:cBhvr additive="repl">
                                        <p:cTn id="20" dur="166" decel="50000" fill="hold">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fill="hold" nodeType="clickEffect">
                                  <p:stCondLst>
                                    <p:cond delay="0"/>
                                  </p:stCondLst>
                                  <p:iterate type="lt">
                                    <p:tmPct val="50000"/>
                                  </p:iterate>
                                  <p:childTnLst>
                                    <p:set>
                                      <p:cBhvr additive="repl">
                                        <p:cTn id="24" dur="1" fill="hold">
                                          <p:stCondLst>
                                            <p:cond delay="0"/>
                                          </p:stCondLst>
                                        </p:cTn>
                                        <p:tgtEl>
                                          <p:spTgt spid="13316">
                                            <p:txEl>
                                              <p:pRg st="0" end="0"/>
                                            </p:txEl>
                                          </p:spTgt>
                                        </p:tgtEl>
                                        <p:attrNameLst>
                                          <p:attrName>style.visibility</p:attrName>
                                        </p:attrNameLst>
                                      </p:cBhvr>
                                      <p:to>
                                        <p:strVal val="visible"/>
                                      </p:to>
                                    </p:set>
                                    <p:anim calcmode="discrete" valueType="clr">
                                      <p:cBhvr additive="repl">
                                        <p:cTn id="25" dur="80" fill="hold"/>
                                        <p:tgtEl>
                                          <p:spTgt spid="13316">
                                            <p:txEl>
                                              <p:pRg st="0" end="0"/>
                                            </p:txEl>
                                          </p:spTgt>
                                        </p:tgtEl>
                                        <p:attrNameLst>
                                          <p:attrName>style.color</p:attrName>
                                        </p:attrNameLst>
                                      </p:cBhvr>
                                      <p:tavLst>
                                        <p:tav tm="50000">
                                          <p:val>
                                            <p:strVal val="rgb(-49,111,-1)"/>
                                          </p:val>
                                        </p:tav>
                                        <p:tav tm="50000">
                                          <p:val>
                                            <p:strVal val="rgb(-1,-52,102)"/>
                                          </p:val>
                                        </p:tav>
                                      </p:tavLst>
                                    </p:anim>
                                    <p:anim calcmode="discrete" valueType="clr">
                                      <p:cBhvr additive="repl">
                                        <p:cTn id="26" dur="80" fill="hold"/>
                                        <p:tgtEl>
                                          <p:spTgt spid="13316">
                                            <p:txEl>
                                              <p:pRg st="0" end="0"/>
                                            </p:txEl>
                                          </p:spTgt>
                                        </p:tgtEl>
                                        <p:attrNameLst>
                                          <p:attrName>fillColor</p:attrName>
                                        </p:attrNameLst>
                                      </p:cBhvr>
                                      <p:tavLst>
                                        <p:tav tm="50000">
                                          <p:val>
                                            <p:strVal val="rgb(-49,111,-1)"/>
                                          </p:val>
                                        </p:tav>
                                        <p:tav tm="50000">
                                          <p:val>
                                            <p:strVal val="rgb(-1,-52,102)"/>
                                          </p:val>
                                        </p:tav>
                                      </p:tavLst>
                                    </p:anim>
                                    <p:set>
                                      <p:cBhvr additive="repl">
                                        <p:cTn id="27" dur="80" fill="hold"/>
                                        <p:tgtEl>
                                          <p:spTgt spid="133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2531" name="Text Box 2"/>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sp>
        <p:nvSpPr>
          <p:cNvPr id="22532" name="Text Box 3"/>
          <p:cNvSpPr txBox="1">
            <a:spLocks noChangeArrowheads="1"/>
          </p:cNvSpPr>
          <p:nvPr/>
        </p:nvSpPr>
        <p:spPr bwMode="auto">
          <a:xfrm>
            <a:off x="685800" y="0"/>
            <a:ext cx="7772400" cy="1219200"/>
          </a:xfrm>
          <a:prstGeom prst="rect">
            <a:avLst/>
          </a:prstGeom>
          <a:noFill/>
          <a:ln w="9525">
            <a:noFill/>
            <a:round/>
            <a:headEnd/>
            <a:tailEnd/>
          </a:ln>
          <a:effectLst/>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b="1" dirty="0" smtClean="0">
                <a:solidFill>
                  <a:srgbClr val="00B0F0"/>
                </a:solidFill>
                <a:latin typeface="Arial" pitchFamily="34" charset="0"/>
                <a:cs typeface="Arial" pitchFamily="34" charset="0"/>
              </a:rPr>
              <a:t>Ductile</a:t>
            </a:r>
            <a:endParaRPr lang="en-US" altLang="en-US" sz="6600" b="1" dirty="0">
              <a:solidFill>
                <a:srgbClr val="00B0F0"/>
              </a:solidFill>
              <a:latin typeface="Arial" pitchFamily="34" charset="0"/>
              <a:cs typeface="Arial" pitchFamily="34" charset="0"/>
            </a:endParaRPr>
          </a:p>
        </p:txBody>
      </p:sp>
      <p:sp>
        <p:nvSpPr>
          <p:cNvPr id="12292" name="Text Box 4"/>
          <p:cNvSpPr txBox="1">
            <a:spLocks noChangeArrowheads="1"/>
          </p:cNvSpPr>
          <p:nvPr/>
        </p:nvSpPr>
        <p:spPr bwMode="auto">
          <a:xfrm>
            <a:off x="685800" y="1981200"/>
            <a:ext cx="3810000" cy="4114800"/>
          </a:xfrm>
          <a:prstGeom prst="rect">
            <a:avLst/>
          </a:prstGeom>
          <a:noFill/>
          <a:ln w="9525">
            <a:noFill/>
            <a:round/>
            <a:headEnd/>
            <a:tailEnd/>
          </a:ln>
          <a:effectLst/>
        </p:spPr>
        <p:txBody>
          <a:bodyPr/>
          <a:lstStyle/>
          <a:p>
            <a:pPr marL="342900" indent="-341313" eaLnBrk="1" hangingPunct="1">
              <a:spcBef>
                <a:spcPts val="12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800" b="1" u="sng" dirty="0">
              <a:solidFill>
                <a:srgbClr val="000000"/>
              </a:solidFill>
              <a:latin typeface="SchoolHouse Cursive B" pitchFamily="16" charset="0"/>
            </a:endParaRPr>
          </a:p>
        </p:txBody>
      </p:sp>
      <p:grpSp>
        <p:nvGrpSpPr>
          <p:cNvPr id="2" name="Group 5"/>
          <p:cNvGrpSpPr>
            <a:grpSpLocks/>
          </p:cNvGrpSpPr>
          <p:nvPr/>
        </p:nvGrpSpPr>
        <p:grpSpPr bwMode="auto">
          <a:xfrm>
            <a:off x="4648200" y="2219325"/>
            <a:ext cx="3808413" cy="3636963"/>
            <a:chOff x="2928" y="1398"/>
            <a:chExt cx="2399" cy="2291"/>
          </a:xfrm>
        </p:grpSpPr>
        <p:pic>
          <p:nvPicPr>
            <p:cNvPr id="22535" name="Picture 6"/>
            <p:cNvPicPr>
              <a:picLocks noChangeAspect="1" noChangeArrowheads="1"/>
            </p:cNvPicPr>
            <p:nvPr/>
          </p:nvPicPr>
          <p:blipFill>
            <a:blip r:embed="rId3"/>
            <a:srcRect/>
            <a:stretch>
              <a:fillRect/>
            </a:stretch>
          </p:blipFill>
          <p:spPr bwMode="auto">
            <a:xfrm>
              <a:off x="2928" y="1398"/>
              <a:ext cx="2399" cy="2291"/>
            </a:xfrm>
            <a:prstGeom prst="rect">
              <a:avLst/>
            </a:prstGeom>
            <a:noFill/>
            <a:ln w="9525">
              <a:noFill/>
              <a:round/>
              <a:headEnd/>
              <a:tailEnd/>
            </a:ln>
            <a:effectLst/>
          </p:spPr>
        </p:pic>
        <p:sp>
          <p:nvSpPr>
            <p:cNvPr id="22536" name="Text Box 7"/>
            <p:cNvSpPr txBox="1">
              <a:spLocks noChangeArrowheads="1"/>
            </p:cNvSpPr>
            <p:nvPr/>
          </p:nvSpPr>
          <p:spPr bwMode="auto">
            <a:xfrm>
              <a:off x="2928" y="1398"/>
              <a:ext cx="2399" cy="2291"/>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pPr>
              <a:endParaRPr lang="en-US" altLang="en-US"/>
            </a:p>
          </p:txBody>
        </p:sp>
      </p:grpSp>
      <p:sp>
        <p:nvSpPr>
          <p:cNvPr id="9" name="Rectangle 8"/>
          <p:cNvSpPr/>
          <p:nvPr/>
        </p:nvSpPr>
        <p:spPr>
          <a:xfrm>
            <a:off x="457200" y="2057401"/>
            <a:ext cx="3962400" cy="4031873"/>
          </a:xfrm>
          <a:prstGeom prst="rect">
            <a:avLst/>
          </a:prstGeom>
        </p:spPr>
        <p:txBody>
          <a:bodyPr wrap="square">
            <a:spAutoFit/>
          </a:bodyPr>
          <a:lstStyle/>
          <a:p>
            <a:r>
              <a:rPr lang="en-US" sz="3200" b="1" spc="-5" dirty="0" smtClean="0">
                <a:solidFill>
                  <a:srgbClr val="C00000"/>
                </a:solidFill>
                <a:latin typeface="Arial" pitchFamily="34" charset="0"/>
                <a:cs typeface="Arial" pitchFamily="34" charset="0"/>
              </a:rPr>
              <a:t>Ductility</a:t>
            </a:r>
            <a:r>
              <a:rPr lang="en-US" sz="3200" spc="-5" dirty="0" smtClean="0">
                <a:latin typeface="Arial" pitchFamily="34" charset="0"/>
                <a:cs typeface="Arial" pitchFamily="34" charset="0"/>
              </a:rPr>
              <a:t>: </a:t>
            </a:r>
            <a:r>
              <a:rPr lang="en-US" sz="3200" spc="-20" dirty="0" smtClean="0">
                <a:latin typeface="Arial" pitchFamily="34" charset="0"/>
                <a:cs typeface="Arial" pitchFamily="34" charset="0"/>
              </a:rPr>
              <a:t>Drawn </a:t>
            </a:r>
            <a:r>
              <a:rPr lang="en-US" sz="3200" spc="-15" dirty="0" smtClean="0">
                <a:latin typeface="Arial" pitchFamily="34" charset="0"/>
                <a:cs typeface="Arial" pitchFamily="34" charset="0"/>
              </a:rPr>
              <a:t>into </a:t>
            </a:r>
            <a:r>
              <a:rPr lang="en-US" sz="3200" spc="-5" dirty="0" smtClean="0">
                <a:latin typeface="Arial" pitchFamily="34" charset="0"/>
                <a:cs typeface="Arial" pitchFamily="34" charset="0"/>
              </a:rPr>
              <a:t>thin </a:t>
            </a:r>
            <a:r>
              <a:rPr lang="en-US" sz="3200" spc="-10" dirty="0" smtClean="0">
                <a:latin typeface="Arial" pitchFamily="34" charset="0"/>
                <a:cs typeface="Arial" pitchFamily="34" charset="0"/>
              </a:rPr>
              <a:t>wires. Most </a:t>
            </a:r>
            <a:r>
              <a:rPr lang="en-US" sz="3200" spc="-5" dirty="0" smtClean="0">
                <a:latin typeface="Arial" pitchFamily="34" charset="0"/>
                <a:cs typeface="Arial" pitchFamily="34" charset="0"/>
              </a:rPr>
              <a:t>ductile: Gold/  aurum Au, </a:t>
            </a:r>
            <a:r>
              <a:rPr lang="en-US" sz="3200" spc="-10" dirty="0" smtClean="0">
                <a:latin typeface="Arial" pitchFamily="34" charset="0"/>
                <a:cs typeface="Arial" pitchFamily="34" charset="0"/>
              </a:rPr>
              <a:t>silver/ </a:t>
            </a:r>
            <a:r>
              <a:rPr lang="en-US" sz="3200" spc="-15" dirty="0" err="1" smtClean="0">
                <a:latin typeface="Arial" pitchFamily="34" charset="0"/>
                <a:cs typeface="Arial" pitchFamily="34" charset="0"/>
              </a:rPr>
              <a:t>argentum</a:t>
            </a:r>
            <a:r>
              <a:rPr lang="en-US" sz="3200" spc="-15" dirty="0" smtClean="0">
                <a:latin typeface="Arial" pitchFamily="34" charset="0"/>
                <a:cs typeface="Arial" pitchFamily="34" charset="0"/>
              </a:rPr>
              <a:t> </a:t>
            </a:r>
            <a:r>
              <a:rPr lang="en-US" sz="3200" dirty="0" smtClean="0">
                <a:latin typeface="Arial" pitchFamily="34" charset="0"/>
                <a:cs typeface="Arial" pitchFamily="34" charset="0"/>
              </a:rPr>
              <a:t>Ag. </a:t>
            </a:r>
            <a:r>
              <a:rPr lang="en-US" sz="3200" spc="-10" dirty="0" smtClean="0">
                <a:latin typeface="Arial" pitchFamily="34" charset="0"/>
                <a:cs typeface="Arial" pitchFamily="34" charset="0"/>
              </a:rPr>
              <a:t>One </a:t>
            </a:r>
            <a:r>
              <a:rPr lang="en-US" sz="3200" spc="-20" dirty="0" smtClean="0">
                <a:latin typeface="Arial" pitchFamily="34" charset="0"/>
                <a:cs typeface="Arial" pitchFamily="34" charset="0"/>
              </a:rPr>
              <a:t>gram </a:t>
            </a:r>
            <a:r>
              <a:rPr lang="en-US" sz="3200" spc="-5" dirty="0" smtClean="0">
                <a:latin typeface="Arial" pitchFamily="34" charset="0"/>
                <a:cs typeface="Arial" pitchFamily="34" charset="0"/>
              </a:rPr>
              <a:t>of </a:t>
            </a:r>
            <a:r>
              <a:rPr lang="en-US" sz="3200" spc="-10" dirty="0" smtClean="0">
                <a:latin typeface="Arial" pitchFamily="34" charset="0"/>
                <a:cs typeface="Arial" pitchFamily="34" charset="0"/>
              </a:rPr>
              <a:t>gold can  </a:t>
            </a:r>
            <a:r>
              <a:rPr lang="en-US" sz="3200" spc="-5" dirty="0" smtClean="0">
                <a:latin typeface="Arial" pitchFamily="34" charset="0"/>
                <a:cs typeface="Arial" pitchFamily="34" charset="0"/>
              </a:rPr>
              <a:t>be </a:t>
            </a:r>
            <a:r>
              <a:rPr lang="en-US" sz="3200" spc="-25" dirty="0" smtClean="0">
                <a:latin typeface="Arial" pitchFamily="34" charset="0"/>
                <a:cs typeface="Arial" pitchFamily="34" charset="0"/>
              </a:rPr>
              <a:t>drawn </a:t>
            </a:r>
            <a:r>
              <a:rPr lang="en-US" sz="3200" spc="-20" dirty="0" smtClean="0">
                <a:latin typeface="Arial" pitchFamily="34" charset="0"/>
                <a:cs typeface="Arial" pitchFamily="34" charset="0"/>
              </a:rPr>
              <a:t>into </a:t>
            </a:r>
            <a:r>
              <a:rPr lang="en-US" sz="3200" spc="-5" dirty="0" smtClean="0">
                <a:latin typeface="Arial" pitchFamily="34" charset="0"/>
                <a:cs typeface="Arial" pitchFamily="34" charset="0"/>
              </a:rPr>
              <a:t>a </a:t>
            </a:r>
            <a:r>
              <a:rPr lang="en-US" sz="3200" spc="-15" dirty="0" smtClean="0">
                <a:latin typeface="Arial" pitchFamily="34" charset="0"/>
                <a:cs typeface="Arial" pitchFamily="34" charset="0"/>
              </a:rPr>
              <a:t>wire </a:t>
            </a:r>
            <a:r>
              <a:rPr lang="en-US" sz="3200" spc="-5" dirty="0" smtClean="0">
                <a:latin typeface="Arial" pitchFamily="34" charset="0"/>
                <a:cs typeface="Arial" pitchFamily="34" charset="0"/>
              </a:rPr>
              <a:t>of 2 km</a:t>
            </a:r>
            <a:r>
              <a:rPr lang="en-US" sz="3200" spc="140" dirty="0" smtClean="0">
                <a:latin typeface="Arial" pitchFamily="34" charset="0"/>
                <a:cs typeface="Arial" pitchFamily="34" charset="0"/>
              </a:rPr>
              <a:t> </a:t>
            </a:r>
            <a:r>
              <a:rPr lang="en-US" sz="3200" spc="-15" dirty="0" smtClean="0">
                <a:latin typeface="Arial" pitchFamily="34" charset="0"/>
                <a:cs typeface="Arial" pitchFamily="34" charset="0"/>
              </a:rPr>
              <a:t>length</a:t>
            </a:r>
            <a:endParaRPr lang="en-US" sz="32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accel="100000" fill="hold" nodeType="clickEffect" nodePh="1">
                                  <p:stCondLst>
                                    <p:cond delay="0"/>
                                  </p:stCondLst>
                                  <p:endCondLst>
                                    <p:cond evt="begin" delay="0">
                                      <p:tn val="5"/>
                                    </p:cond>
                                  </p:endCondLst>
                                  <p:childTnLst>
                                    <p:set>
                                      <p:cBhvr additive="repl">
                                        <p:cTn id="6" dur="1" fill="hold">
                                          <p:stCondLst>
                                            <p:cond delay="0"/>
                                          </p:stCondLst>
                                        </p:cTn>
                                        <p:tgtEl>
                                          <p:spTgt spid="12292">
                                            <p:txEl>
                                              <p:pRg st="0" end="0"/>
                                            </p:txEl>
                                          </p:spTgt>
                                        </p:tgtEl>
                                        <p:attrNameLst>
                                          <p:attrName>style.visibility</p:attrName>
                                        </p:attrNameLst>
                                      </p:cBhvr>
                                      <p:to>
                                        <p:strVal val="visible"/>
                                      </p:to>
                                    </p:set>
                                    <p:anim calcmode="lin" valueType="num">
                                      <p:cBhvr additive="repl">
                                        <p:cTn id="7" dur="500" fill="hold"/>
                                        <p:tgtEl>
                                          <p:spTgt spid="12292">
                                            <p:txEl>
                                              <p:pRg st="0" end="0"/>
                                            </p:txEl>
                                          </p:spTgt>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8" dur="500" fill="hold"/>
                                        <p:tgtEl>
                                          <p:spTgt spid="12292">
                                            <p:txEl>
                                              <p:pRg st="0" end="0"/>
                                            </p:txEl>
                                          </p:spTgt>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9" dur="500" fill="hold"/>
                                        <p:tgtEl>
                                          <p:spTgt spid="12292">
                                            <p:txEl>
                                              <p:pRg st="0" end="0"/>
                                            </p:txEl>
                                          </p:spTgt>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10" dur="500" fill="hold"/>
                                        <p:tgtEl>
                                          <p:spTgt spid="12292">
                                            <p:txEl>
                                              <p:pRg st="0" end="0"/>
                                            </p:txEl>
                                          </p:spTgt>
                                        </p:tgtEl>
                                        <p:attrNameLst>
                                          <p:attrName>ppt_y</p:attrName>
                                        </p:attrNameLst>
                                      </p:cBhvr>
                                      <p:tavLst>
                                        <p:tav tm="10000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accel="100000" fill="hold" nodeType="clickEffect">
                                  <p:stCondLst>
                                    <p:cond delay="0"/>
                                  </p:stCondLst>
                                  <p:childTnLst>
                                    <p:set>
                                      <p:cBhvr additive="repl">
                                        <p:cTn id="14" dur="1" fill="hold">
                                          <p:stCondLst>
                                            <p:cond delay="0"/>
                                          </p:stCondLst>
                                        </p:cTn>
                                        <p:tgtEl>
                                          <p:spTgt spid="2"/>
                                        </p:tgtEl>
                                        <p:attrNameLst>
                                          <p:attrName>style.visibility</p:attrName>
                                        </p:attrNameLst>
                                      </p:cBhvr>
                                      <p:to>
                                        <p:strVal val="visible"/>
                                      </p:to>
                                    </p:set>
                                    <p:anim calcmode="lin" valueType="num">
                                      <p:cBhvr additive="repl">
                                        <p:cTn id="15" dur="500" fill="hold"/>
                                        <p:tgtEl>
                                          <p:spTgt spid="2"/>
                                        </p:tgtEl>
                                        <p:attrNameLst>
                                          <p:attrName>ppt_h</p:attrName>
                                        </p:attrNameLst>
                                      </p:cBhvr>
                                      <p:tavLst>
                                        <p:tav tm="50000">
                                          <p:val>
                                            <p:strVal val="#ppt_h/20"/>
                                          </p:val>
                                        </p:tav>
                                        <p:tav tm="100000">
                                          <p:val>
                                            <p:strVal val="#ppt_h/20"/>
                                          </p:val>
                                        </p:tav>
                                        <p:tav tm="100000">
                                          <p:val>
                                            <p:strVal val="#ppt_h"/>
                                          </p:val>
                                        </p:tav>
                                      </p:tavLst>
                                    </p:anim>
                                    <p:anim calcmode="lin" valueType="num">
                                      <p:cBhvr additive="repl">
                                        <p:cTn id="16" dur="500" fill="hold"/>
                                        <p:tgtEl>
                                          <p:spTgt spid="2"/>
                                        </p:tgtEl>
                                        <p:attrNameLst>
                                          <p:attrName>ppt_w</p:attrName>
                                        </p:attrNameLst>
                                      </p:cBhvr>
                                      <p:tavLst>
                                        <p:tav tm="50000">
                                          <p:val>
                                            <p:strVal val="#ppt_w+.3"/>
                                          </p:val>
                                        </p:tav>
                                        <p:tav tm="100000">
                                          <p:val>
                                            <p:strVal val="#ppt_w+.3"/>
                                          </p:val>
                                        </p:tav>
                                        <p:tav tm="100000">
                                          <p:val>
                                            <p:strVal val="#ppt_w"/>
                                          </p:val>
                                        </p:tav>
                                      </p:tavLst>
                                    </p:anim>
                                    <p:anim calcmode="lin" valueType="num">
                                      <p:cBhvr additive="repl">
                                        <p:cTn id="17" dur="500" fill="hold"/>
                                        <p:tgtEl>
                                          <p:spTgt spid="2"/>
                                        </p:tgtEl>
                                        <p:attrNameLst>
                                          <p:attrName>ppt_x</p:attrName>
                                        </p:attrNameLst>
                                      </p:cBhvr>
                                      <p:tavLst>
                                        <p:tav tm="50000">
                                          <p:val>
                                            <p:strVal val="#ppt_x-.3"/>
                                          </p:val>
                                        </p:tav>
                                        <p:tav tm="100000">
                                          <p:val>
                                            <p:strVal val="#ppt_x"/>
                                          </p:val>
                                        </p:tav>
                                        <p:tav tm="100000">
                                          <p:val>
                                            <p:strVal val="#ppt_x"/>
                                          </p:val>
                                        </p:tav>
                                      </p:tavLst>
                                    </p:anim>
                                    <p:anim calcmode="lin" valueType="num">
                                      <p:cBhvr additive="repl">
                                        <p:cTn id="18" dur="500" fill="hold"/>
                                        <p:tgtEl>
                                          <p:spTgt spid="2"/>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1044</TotalTime>
  <Words>2564</Words>
  <Application>Microsoft Office PowerPoint</Application>
  <PresentationFormat>On-screen Show (4:3)</PresentationFormat>
  <Paragraphs>368</Paragraphs>
  <Slides>50</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Concourse</vt:lpstr>
      <vt:lpstr>Bitmap Image</vt:lpstr>
      <vt:lpstr>METALS AND NON-METALS</vt:lpstr>
      <vt:lpstr>Overview of the Chapter</vt:lpstr>
      <vt:lpstr>Slide 3</vt:lpstr>
      <vt:lpstr>Slide 4</vt:lpstr>
      <vt:lpstr>The most abundant element in the earth’s crust is oxygen.</vt:lpstr>
      <vt:lpstr>Slide 6</vt:lpstr>
      <vt:lpstr>Slide 7</vt:lpstr>
      <vt:lpstr>Slide 8</vt:lpstr>
      <vt:lpstr>Slide 9</vt:lpstr>
      <vt:lpstr>Slide 10</vt:lpstr>
      <vt:lpstr>Conductor</vt:lpstr>
      <vt:lpstr>When you leave a spoon in a cup of hot drink, the bit poking out of the drink gets hot. Why?  Conduction! </vt:lpstr>
      <vt:lpstr>Slide 13</vt:lpstr>
      <vt:lpstr>Solids</vt:lpstr>
      <vt:lpstr>Melting point and Boiling point</vt:lpstr>
      <vt:lpstr>Sonorous</vt:lpstr>
      <vt:lpstr>Hardness</vt:lpstr>
      <vt:lpstr>PHYSICAL PROPERTIES OFNON-METALS</vt:lpstr>
      <vt:lpstr>Metalloids</vt:lpstr>
      <vt:lpstr>Slide 20</vt:lpstr>
      <vt:lpstr>Physical properties of metals</vt:lpstr>
      <vt:lpstr>CHEMICAL PROPERTIES OF METALS</vt:lpstr>
      <vt:lpstr>Reaction with oxygen :-</vt:lpstr>
      <vt:lpstr>Chemical properties of metals</vt:lpstr>
      <vt:lpstr>The reactivity of different metals with oxygen is different</vt:lpstr>
      <vt:lpstr>Slide 26</vt:lpstr>
      <vt:lpstr>Slide 27</vt:lpstr>
      <vt:lpstr>ii) Reaction with water :- </vt:lpstr>
      <vt:lpstr>Slide 29</vt:lpstr>
      <vt:lpstr>The reactivity of different metals with water is different :- </vt:lpstr>
      <vt:lpstr>Slide 31</vt:lpstr>
      <vt:lpstr>Slide 32</vt:lpstr>
      <vt:lpstr>Slide 33</vt:lpstr>
      <vt:lpstr>Slide 34</vt:lpstr>
      <vt:lpstr>Slide 35</vt:lpstr>
      <vt:lpstr>Slide 36</vt:lpstr>
      <vt:lpstr>Reactions of metals with air, water and acids</vt:lpstr>
      <vt:lpstr>Slide 38</vt:lpstr>
      <vt:lpstr>Reactions of metals with solutions of other metal salts</vt:lpstr>
      <vt:lpstr>Slide 40</vt:lpstr>
      <vt:lpstr>Slide 41</vt:lpstr>
      <vt:lpstr>Anodising</vt:lpstr>
      <vt:lpstr>Anodising</vt:lpstr>
      <vt:lpstr>Slide 44</vt:lpstr>
      <vt:lpstr>Slide 45</vt:lpstr>
      <vt:lpstr> Reactivity series of metals</vt:lpstr>
      <vt:lpstr>4) How do metals an non metals react ?</vt:lpstr>
      <vt:lpstr>Slide 48</vt:lpstr>
      <vt:lpstr>b Formation of Magnesium chloride molecule – MgCl2)</vt:lpstr>
      <vt:lpstr>6) Ionic compounds (Electrovalent compounds)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 Singh</dc:creator>
  <cp:lastModifiedBy>S.N Singh</cp:lastModifiedBy>
  <cp:revision>98</cp:revision>
  <dcterms:created xsi:type="dcterms:W3CDTF">2006-08-16T00:00:00Z</dcterms:created>
  <dcterms:modified xsi:type="dcterms:W3CDTF">2020-10-31T04:49:30Z</dcterms:modified>
</cp:coreProperties>
</file>